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4"/>
    <p:sldMasterId id="2147483666" r:id="rId5"/>
    <p:sldMasterId id="2147483797" r:id="rId6"/>
    <p:sldMasterId id="2147483803" r:id="rId7"/>
    <p:sldMasterId id="2147483835" r:id="rId8"/>
    <p:sldMasterId id="2147483860" r:id="rId9"/>
    <p:sldMasterId id="2147483885" r:id="rId10"/>
    <p:sldMasterId id="2147483910" r:id="rId11"/>
  </p:sldMasterIdLst>
  <p:notesMasterIdLst>
    <p:notesMasterId r:id="rId30"/>
  </p:notesMasterIdLst>
  <p:sldIdLst>
    <p:sldId id="256" r:id="rId12"/>
    <p:sldId id="695" r:id="rId13"/>
    <p:sldId id="850" r:id="rId14"/>
    <p:sldId id="854" r:id="rId15"/>
    <p:sldId id="692" r:id="rId16"/>
    <p:sldId id="700" r:id="rId17"/>
    <p:sldId id="701" r:id="rId18"/>
    <p:sldId id="699" r:id="rId19"/>
    <p:sldId id="848" r:id="rId20"/>
    <p:sldId id="849" r:id="rId21"/>
    <p:sldId id="855" r:id="rId22"/>
    <p:sldId id="678" r:id="rId23"/>
    <p:sldId id="687" r:id="rId24"/>
    <p:sldId id="851" r:id="rId25"/>
    <p:sldId id="691" r:id="rId26"/>
    <p:sldId id="853" r:id="rId27"/>
    <p:sldId id="852" r:id="rId28"/>
    <p:sldId id="275" r:id="rId29"/>
  </p:sldIdLst>
  <p:sldSz cx="12192000" cy="6858000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ugendoblerd\OneDrive%20-%20World%20Health%20Organization\Desktop\Sitrep%20Data%2026%20Jan%20-%2026%20Fe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New Cases in 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Sheet1!$A$2:$A$39</c:f>
              <c:numCache>
                <c:formatCode>d\-mmm\-yy</c:formatCode>
                <c:ptCount val="32"/>
                <c:pt idx="0">
                  <c:v>43862</c:v>
                </c:pt>
                <c:pt idx="1">
                  <c:v>43863</c:v>
                </c:pt>
                <c:pt idx="2">
                  <c:v>43864</c:v>
                </c:pt>
                <c:pt idx="3">
                  <c:v>43865</c:v>
                </c:pt>
                <c:pt idx="4">
                  <c:v>43866</c:v>
                </c:pt>
                <c:pt idx="5">
                  <c:v>43867</c:v>
                </c:pt>
                <c:pt idx="6">
                  <c:v>43868</c:v>
                </c:pt>
                <c:pt idx="7">
                  <c:v>43869</c:v>
                </c:pt>
                <c:pt idx="8">
                  <c:v>43870</c:v>
                </c:pt>
                <c:pt idx="9">
                  <c:v>43871</c:v>
                </c:pt>
                <c:pt idx="10">
                  <c:v>43872</c:v>
                </c:pt>
                <c:pt idx="11">
                  <c:v>43873</c:v>
                </c:pt>
                <c:pt idx="12">
                  <c:v>43874</c:v>
                </c:pt>
                <c:pt idx="13">
                  <c:v>43875</c:v>
                </c:pt>
                <c:pt idx="14">
                  <c:v>43876</c:v>
                </c:pt>
                <c:pt idx="15">
                  <c:v>43877</c:v>
                </c:pt>
                <c:pt idx="16">
                  <c:v>43878</c:v>
                </c:pt>
                <c:pt idx="17">
                  <c:v>43879</c:v>
                </c:pt>
                <c:pt idx="18">
                  <c:v>43880</c:v>
                </c:pt>
                <c:pt idx="19">
                  <c:v>43881</c:v>
                </c:pt>
                <c:pt idx="20">
                  <c:v>43882</c:v>
                </c:pt>
                <c:pt idx="21">
                  <c:v>43883</c:v>
                </c:pt>
                <c:pt idx="22">
                  <c:v>43884</c:v>
                </c:pt>
                <c:pt idx="23">
                  <c:v>43885</c:v>
                </c:pt>
                <c:pt idx="24">
                  <c:v>43886</c:v>
                </c:pt>
                <c:pt idx="25">
                  <c:v>43887</c:v>
                </c:pt>
                <c:pt idx="26">
                  <c:v>43888</c:v>
                </c:pt>
                <c:pt idx="27">
                  <c:v>43889</c:v>
                </c:pt>
                <c:pt idx="28">
                  <c:v>43890</c:v>
                </c:pt>
                <c:pt idx="29">
                  <c:v>43891</c:v>
                </c:pt>
                <c:pt idx="30">
                  <c:v>43892</c:v>
                </c:pt>
                <c:pt idx="31">
                  <c:v>43893</c:v>
                </c:pt>
              </c:numCache>
              <c:extLst/>
            </c:numRef>
          </c:cat>
          <c:val>
            <c:numRef>
              <c:f>Sheet1!$D$2:$D$39</c:f>
              <c:numCache>
                <c:formatCode>General</c:formatCode>
                <c:ptCount val="32"/>
                <c:pt idx="0">
                  <c:v>2102</c:v>
                </c:pt>
                <c:pt idx="1">
                  <c:v>2590</c:v>
                </c:pt>
                <c:pt idx="2">
                  <c:v>2831</c:v>
                </c:pt>
                <c:pt idx="3">
                  <c:v>3235</c:v>
                </c:pt>
                <c:pt idx="4">
                  <c:v>3893</c:v>
                </c:pt>
                <c:pt idx="5">
                  <c:v>3697</c:v>
                </c:pt>
                <c:pt idx="6">
                  <c:v>3151</c:v>
                </c:pt>
                <c:pt idx="7">
                  <c:v>3419</c:v>
                </c:pt>
                <c:pt idx="8">
                  <c:v>2676</c:v>
                </c:pt>
                <c:pt idx="9">
                  <c:v>3073</c:v>
                </c:pt>
                <c:pt idx="10">
                  <c:v>2484</c:v>
                </c:pt>
                <c:pt idx="11">
                  <c:v>2022</c:v>
                </c:pt>
                <c:pt idx="12">
                  <c:v>1820</c:v>
                </c:pt>
                <c:pt idx="13">
                  <c:v>1998</c:v>
                </c:pt>
                <c:pt idx="14">
                  <c:v>1506</c:v>
                </c:pt>
                <c:pt idx="15">
                  <c:v>1121</c:v>
                </c:pt>
                <c:pt idx="16">
                  <c:v>2051</c:v>
                </c:pt>
                <c:pt idx="17">
                  <c:v>1891</c:v>
                </c:pt>
                <c:pt idx="18">
                  <c:v>1752</c:v>
                </c:pt>
                <c:pt idx="19">
                  <c:v>399</c:v>
                </c:pt>
                <c:pt idx="20">
                  <c:v>894</c:v>
                </c:pt>
                <c:pt idx="21">
                  <c:v>397</c:v>
                </c:pt>
                <c:pt idx="22">
                  <c:v>650</c:v>
                </c:pt>
                <c:pt idx="23">
                  <c:v>415</c:v>
                </c:pt>
                <c:pt idx="24">
                  <c:v>518</c:v>
                </c:pt>
                <c:pt idx="25">
                  <c:v>412</c:v>
                </c:pt>
                <c:pt idx="26">
                  <c:v>439</c:v>
                </c:pt>
                <c:pt idx="27">
                  <c:v>331</c:v>
                </c:pt>
                <c:pt idx="28">
                  <c:v>435</c:v>
                </c:pt>
                <c:pt idx="29">
                  <c:v>579</c:v>
                </c:pt>
                <c:pt idx="30">
                  <c:v>206</c:v>
                </c:pt>
                <c:pt idx="31">
                  <c:v>129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2F7-47A4-9A6D-A54FDB37004D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New Cases Outside of China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Sheet1!$A$2:$A$39</c:f>
              <c:numCache>
                <c:formatCode>d\-mmm\-yy</c:formatCode>
                <c:ptCount val="32"/>
                <c:pt idx="0">
                  <c:v>43862</c:v>
                </c:pt>
                <c:pt idx="1">
                  <c:v>43863</c:v>
                </c:pt>
                <c:pt idx="2">
                  <c:v>43864</c:v>
                </c:pt>
                <c:pt idx="3">
                  <c:v>43865</c:v>
                </c:pt>
                <c:pt idx="4">
                  <c:v>43866</c:v>
                </c:pt>
                <c:pt idx="5">
                  <c:v>43867</c:v>
                </c:pt>
                <c:pt idx="6">
                  <c:v>43868</c:v>
                </c:pt>
                <c:pt idx="7">
                  <c:v>43869</c:v>
                </c:pt>
                <c:pt idx="8">
                  <c:v>43870</c:v>
                </c:pt>
                <c:pt idx="9">
                  <c:v>43871</c:v>
                </c:pt>
                <c:pt idx="10">
                  <c:v>43872</c:v>
                </c:pt>
                <c:pt idx="11">
                  <c:v>43873</c:v>
                </c:pt>
                <c:pt idx="12">
                  <c:v>43874</c:v>
                </c:pt>
                <c:pt idx="13">
                  <c:v>43875</c:v>
                </c:pt>
                <c:pt idx="14">
                  <c:v>43876</c:v>
                </c:pt>
                <c:pt idx="15">
                  <c:v>43877</c:v>
                </c:pt>
                <c:pt idx="16">
                  <c:v>43878</c:v>
                </c:pt>
                <c:pt idx="17">
                  <c:v>43879</c:v>
                </c:pt>
                <c:pt idx="18">
                  <c:v>43880</c:v>
                </c:pt>
                <c:pt idx="19">
                  <c:v>43881</c:v>
                </c:pt>
                <c:pt idx="20">
                  <c:v>43882</c:v>
                </c:pt>
                <c:pt idx="21">
                  <c:v>43883</c:v>
                </c:pt>
                <c:pt idx="22">
                  <c:v>43884</c:v>
                </c:pt>
                <c:pt idx="23">
                  <c:v>43885</c:v>
                </c:pt>
                <c:pt idx="24">
                  <c:v>43886</c:v>
                </c:pt>
                <c:pt idx="25">
                  <c:v>43887</c:v>
                </c:pt>
                <c:pt idx="26">
                  <c:v>43888</c:v>
                </c:pt>
                <c:pt idx="27">
                  <c:v>43889</c:v>
                </c:pt>
                <c:pt idx="28">
                  <c:v>43890</c:v>
                </c:pt>
                <c:pt idx="29">
                  <c:v>43891</c:v>
                </c:pt>
                <c:pt idx="30">
                  <c:v>43892</c:v>
                </c:pt>
                <c:pt idx="31">
                  <c:v>43893</c:v>
                </c:pt>
              </c:numCache>
              <c:extLst/>
            </c:numRef>
          </c:cat>
          <c:val>
            <c:numRef>
              <c:f>Sheet1!$E$2:$E$39</c:f>
              <c:numCache>
                <c:formatCode>General</c:formatCode>
                <c:ptCount val="32"/>
                <c:pt idx="0">
                  <c:v>26</c:v>
                </c:pt>
                <c:pt idx="1">
                  <c:v>14</c:v>
                </c:pt>
                <c:pt idx="2">
                  <c:v>7</c:v>
                </c:pt>
                <c:pt idx="3">
                  <c:v>6</c:v>
                </c:pt>
                <c:pt idx="4">
                  <c:v>32</c:v>
                </c:pt>
                <c:pt idx="5">
                  <c:v>25</c:v>
                </c:pt>
                <c:pt idx="6">
                  <c:v>54</c:v>
                </c:pt>
                <c:pt idx="7">
                  <c:v>18</c:v>
                </c:pt>
                <c:pt idx="8">
                  <c:v>19</c:v>
                </c:pt>
                <c:pt idx="9">
                  <c:v>12</c:v>
                </c:pt>
                <c:pt idx="10">
                  <c:v>76</c:v>
                </c:pt>
                <c:pt idx="11">
                  <c:v>46</c:v>
                </c:pt>
                <c:pt idx="12">
                  <c:v>6</c:v>
                </c:pt>
                <c:pt idx="13">
                  <c:v>58</c:v>
                </c:pt>
                <c:pt idx="14">
                  <c:v>21</c:v>
                </c:pt>
                <c:pt idx="15">
                  <c:v>157</c:v>
                </c:pt>
                <c:pt idx="16">
                  <c:v>111</c:v>
                </c:pt>
                <c:pt idx="17">
                  <c:v>10</c:v>
                </c:pt>
                <c:pt idx="18">
                  <c:v>120</c:v>
                </c:pt>
                <c:pt idx="19">
                  <c:v>149</c:v>
                </c:pt>
                <c:pt idx="20">
                  <c:v>127</c:v>
                </c:pt>
                <c:pt idx="21">
                  <c:v>202</c:v>
                </c:pt>
                <c:pt idx="22">
                  <c:v>367</c:v>
                </c:pt>
                <c:pt idx="23">
                  <c:v>300</c:v>
                </c:pt>
                <c:pt idx="24">
                  <c:v>390</c:v>
                </c:pt>
                <c:pt idx="25">
                  <c:v>459</c:v>
                </c:pt>
                <c:pt idx="26">
                  <c:v>746</c:v>
                </c:pt>
                <c:pt idx="27">
                  <c:v>1027</c:v>
                </c:pt>
                <c:pt idx="28">
                  <c:v>1318</c:v>
                </c:pt>
                <c:pt idx="29">
                  <c:v>1160</c:v>
                </c:pt>
                <c:pt idx="30">
                  <c:v>1598</c:v>
                </c:pt>
                <c:pt idx="31">
                  <c:v>1848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2F7-47A4-9A6D-A54FDB370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900088"/>
        <c:axId val="580901072"/>
      </c:barChart>
      <c:dateAx>
        <c:axId val="58090008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01072"/>
        <c:crosses val="autoZero"/>
        <c:auto val="1"/>
        <c:lblOffset val="100"/>
        <c:baseTimeUnit val="days"/>
      </c:dateAx>
      <c:valAx>
        <c:axId val="58090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new,</a:t>
                </a:r>
                <a:r>
                  <a:rPr lang="en-US" baseline="0" dirty="0"/>
                  <a:t> confirmed daily cases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208333333333333E-3"/>
              <c:y val="0.23950305015462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0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1678969816273"/>
          <c:y val="0.196696997148429"/>
          <c:w val="0.25537376968503939"/>
          <c:h val="0.1127790545636293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Confirmed cases in Italy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882031298627508E-2"/>
                  <c:y val="-2.720367628053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A-43C8-B4DF-F315E5E65545}"/>
                </c:ext>
              </c:extLst>
            </c:dLbl>
            <c:dLbl>
              <c:idx val="1"/>
              <c:layout>
                <c:manualLayout>
                  <c:x val="-2.7352539123284354E-2"/>
                  <c:y val="-3.8538541397426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A-43C8-B4DF-F315E5E65545}"/>
                </c:ext>
              </c:extLst>
            </c:dLbl>
            <c:dLbl>
              <c:idx val="2"/>
              <c:layout>
                <c:manualLayout>
                  <c:x val="0"/>
                  <c:y val="2.4936703257158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A-43C8-B4DF-F315E5E65545}"/>
                </c:ext>
              </c:extLst>
            </c:dLbl>
            <c:dLbl>
              <c:idx val="3"/>
              <c:layout>
                <c:manualLayout>
                  <c:x val="5.47050782465687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A-43C8-B4DF-F315E5E65545}"/>
                </c:ext>
              </c:extLst>
            </c:dLbl>
            <c:dLbl>
              <c:idx val="4"/>
              <c:layout>
                <c:manualLayout>
                  <c:x val="2.7352539123284354E-3"/>
                  <c:y val="4.5339460467560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A-43C8-B4DF-F315E5E65545}"/>
                </c:ext>
              </c:extLst>
            </c:dLbl>
            <c:dLbl>
              <c:idx val="5"/>
              <c:layout>
                <c:manualLayout>
                  <c:x val="0"/>
                  <c:y val="4.5339460467559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A-43C8-B4DF-F315E5E65545}"/>
                </c:ext>
              </c:extLst>
            </c:dLbl>
            <c:dLbl>
              <c:idx val="10"/>
              <c:layout>
                <c:manualLayout>
                  <c:x val="0"/>
                  <c:y val="-1.5868811163646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0A-43C8-B4DF-F315E5E65545}"/>
                </c:ext>
              </c:extLst>
            </c:dLbl>
            <c:dLbl>
              <c:idx val="11"/>
              <c:layout>
                <c:manualLayout>
                  <c:x val="-2.1882031298627484E-2"/>
                  <c:y val="-1.813578418702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A-43C8-B4DF-F315E5E65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Sheet1!$A$3:$A$14</c:f>
              <c:numCache>
                <c:formatCode>d\-mmm</c:formatCode>
                <c:ptCount val="12"/>
                <c:pt idx="0">
                  <c:v>43882</c:v>
                </c:pt>
                <c:pt idx="1">
                  <c:v>43883</c:v>
                </c:pt>
                <c:pt idx="2">
                  <c:v>43884</c:v>
                </c:pt>
                <c:pt idx="3">
                  <c:v>43885</c:v>
                </c:pt>
                <c:pt idx="4">
                  <c:v>43886</c:v>
                </c:pt>
                <c:pt idx="5">
                  <c:v>43887</c:v>
                </c:pt>
                <c:pt idx="6">
                  <c:v>43888</c:v>
                </c:pt>
                <c:pt idx="7">
                  <c:v>43889</c:v>
                </c:pt>
                <c:pt idx="8">
                  <c:v>43890</c:v>
                </c:pt>
                <c:pt idx="9">
                  <c:v>43891</c:v>
                </c:pt>
                <c:pt idx="10">
                  <c:v>43892</c:v>
                </c:pt>
                <c:pt idx="11">
                  <c:v>43893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3</c:v>
                </c:pt>
                <c:pt idx="1">
                  <c:v>9</c:v>
                </c:pt>
                <c:pt idx="2">
                  <c:v>76</c:v>
                </c:pt>
                <c:pt idx="3">
                  <c:v>124</c:v>
                </c:pt>
                <c:pt idx="4">
                  <c:v>229</c:v>
                </c:pt>
                <c:pt idx="5">
                  <c:v>322</c:v>
                </c:pt>
                <c:pt idx="6">
                  <c:v>400</c:v>
                </c:pt>
                <c:pt idx="7">
                  <c:v>650</c:v>
                </c:pt>
                <c:pt idx="8">
                  <c:v>888</c:v>
                </c:pt>
                <c:pt idx="9">
                  <c:v>1128</c:v>
                </c:pt>
                <c:pt idx="10">
                  <c:v>1689</c:v>
                </c:pt>
                <c:pt idx="11">
                  <c:v>2036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A-42BC-B2B3-1637C6932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341480"/>
        <c:axId val="615342136"/>
      </c:lineChart>
      <c:dateAx>
        <c:axId val="61534148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42136"/>
        <c:crosses val="autoZero"/>
        <c:auto val="1"/>
        <c:lblOffset val="100"/>
        <c:baseTimeUnit val="days"/>
      </c:dateAx>
      <c:valAx>
        <c:axId val="6153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confirmed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41480"/>
        <c:crosses val="autoZero"/>
        <c:crossBetween val="between"/>
      </c:valAx>
      <c:spPr>
        <a:solidFill>
          <a:schemeClr val="accent4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Confirmed cases in the Republic of Korea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774918858292137E-2"/>
                  <c:y val="-4.533951711986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9E-4BBD-AD4A-FD7F2E924D38}"/>
                </c:ext>
              </c:extLst>
            </c:dLbl>
            <c:dLbl>
              <c:idx val="1"/>
              <c:layout>
                <c:manualLayout>
                  <c:x val="-3.4807394515779806E-2"/>
                  <c:y val="-4.533951711986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9E-4BBD-AD4A-FD7F2E924D38}"/>
                </c:ext>
              </c:extLst>
            </c:dLbl>
            <c:dLbl>
              <c:idx val="2"/>
              <c:layout>
                <c:manualLayout>
                  <c:x val="-4.0162378287438238E-2"/>
                  <c:y val="-5.44074205438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9E-4BBD-AD4A-FD7F2E924D38}"/>
                </c:ext>
              </c:extLst>
            </c:dLbl>
            <c:dLbl>
              <c:idx val="3"/>
              <c:layout>
                <c:manualLayout>
                  <c:x val="0"/>
                  <c:y val="1.360185513595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9E-4BBD-AD4A-FD7F2E924D38}"/>
                </c:ext>
              </c:extLst>
            </c:dLbl>
            <c:dLbl>
              <c:idx val="13"/>
              <c:layout>
                <c:manualLayout>
                  <c:x val="-9.6389707889851878E-2"/>
                  <c:y val="-2.266975855993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E-4BBD-AD4A-FD7F2E924D38}"/>
                </c:ext>
              </c:extLst>
            </c:dLbl>
            <c:dLbl>
              <c:idx val="14"/>
              <c:layout>
                <c:manualLayout>
                  <c:x val="-1.6064951314975495E-2"/>
                  <c:y val="-2.0402782703938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9E-4BBD-AD4A-FD7F2E924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d\-mmm</c:formatCode>
                <c:ptCount val="15"/>
                <c:pt idx="0">
                  <c:v>43879</c:v>
                </c:pt>
                <c:pt idx="1">
                  <c:v>43880</c:v>
                </c:pt>
                <c:pt idx="2">
                  <c:v>43881</c:v>
                </c:pt>
                <c:pt idx="3">
                  <c:v>43882</c:v>
                </c:pt>
                <c:pt idx="4">
                  <c:v>43883</c:v>
                </c:pt>
                <c:pt idx="5">
                  <c:v>43884</c:v>
                </c:pt>
                <c:pt idx="6">
                  <c:v>43885</c:v>
                </c:pt>
                <c:pt idx="7">
                  <c:v>43886</c:v>
                </c:pt>
                <c:pt idx="8">
                  <c:v>43887</c:v>
                </c:pt>
                <c:pt idx="9">
                  <c:v>43888</c:v>
                </c:pt>
                <c:pt idx="10">
                  <c:v>43889</c:v>
                </c:pt>
                <c:pt idx="11">
                  <c:v>43890</c:v>
                </c:pt>
                <c:pt idx="12">
                  <c:v>43891</c:v>
                </c:pt>
                <c:pt idx="13">
                  <c:v>43892</c:v>
                </c:pt>
                <c:pt idx="14">
                  <c:v>43893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31</c:v>
                </c:pt>
                <c:pt idx="1">
                  <c:v>51</c:v>
                </c:pt>
                <c:pt idx="2">
                  <c:v>104</c:v>
                </c:pt>
                <c:pt idx="3">
                  <c:v>204</c:v>
                </c:pt>
                <c:pt idx="4">
                  <c:v>346</c:v>
                </c:pt>
                <c:pt idx="5">
                  <c:v>602</c:v>
                </c:pt>
                <c:pt idx="6">
                  <c:v>763</c:v>
                </c:pt>
                <c:pt idx="7">
                  <c:v>977</c:v>
                </c:pt>
                <c:pt idx="8">
                  <c:v>1261</c:v>
                </c:pt>
                <c:pt idx="9">
                  <c:v>1766</c:v>
                </c:pt>
                <c:pt idx="10">
                  <c:v>2022</c:v>
                </c:pt>
                <c:pt idx="11">
                  <c:v>3150</c:v>
                </c:pt>
                <c:pt idx="12">
                  <c:v>3736</c:v>
                </c:pt>
                <c:pt idx="13">
                  <c:v>4212</c:v>
                </c:pt>
                <c:pt idx="14">
                  <c:v>4812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DD-4441-968C-A99857C9F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341480"/>
        <c:axId val="615342136"/>
      </c:lineChart>
      <c:dateAx>
        <c:axId val="61534148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42136"/>
        <c:crosses val="autoZero"/>
        <c:auto val="1"/>
        <c:lblOffset val="100"/>
        <c:baseTimeUnit val="days"/>
      </c:dateAx>
      <c:valAx>
        <c:axId val="6153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confirmed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41480"/>
        <c:crosses val="autoZero"/>
        <c:crossBetween val="between"/>
      </c:valAx>
      <c:spPr>
        <a:solidFill>
          <a:schemeClr val="accent4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Confirmed cases in the Islamic Republic of Iran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146777386299073E-2"/>
                  <c:y val="-3.40045953506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9-4C3F-9F3B-9C85D5ACF1D1}"/>
                </c:ext>
              </c:extLst>
            </c:dLbl>
            <c:dLbl>
              <c:idx val="1"/>
              <c:layout>
                <c:manualLayout>
                  <c:x val="-3.5558300860269662E-2"/>
                  <c:y val="-3.173762232729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59-4C3F-9F3B-9C85D5ACF1D1}"/>
                </c:ext>
              </c:extLst>
            </c:dLbl>
            <c:dLbl>
              <c:idx val="2"/>
              <c:layout>
                <c:manualLayout>
                  <c:x val="-4.3764062597255016E-2"/>
                  <c:y val="-2.94705600530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525654420267238E-2"/>
                      <c:h val="6.5096219617206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559-4C3F-9F3B-9C85D5ACF1D1}"/>
                </c:ext>
              </c:extLst>
            </c:dLbl>
            <c:dLbl>
              <c:idx val="3"/>
              <c:layout>
                <c:manualLayout>
                  <c:x val="-5.1969824334240272E-2"/>
                  <c:y val="-3.40045953506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59-4C3F-9F3B-9C85D5ACF1D1}"/>
                </c:ext>
              </c:extLst>
            </c:dLbl>
            <c:dLbl>
              <c:idx val="4"/>
              <c:layout>
                <c:manualLayout>
                  <c:x val="-4.6499316509583402E-2"/>
                  <c:y val="-2.720367628053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59-4C3F-9F3B-9C85D5ACF1D1}"/>
                </c:ext>
              </c:extLst>
            </c:dLbl>
            <c:dLbl>
              <c:idx val="5"/>
              <c:layout>
                <c:manualLayout>
                  <c:x val="-1.6411523473970614E-2"/>
                  <c:y val="1.5868811163646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59-4C3F-9F3B-9C85D5ACF1D1}"/>
                </c:ext>
              </c:extLst>
            </c:dLbl>
            <c:dLbl>
              <c:idx val="6"/>
              <c:layout>
                <c:manualLayout>
                  <c:x val="-1.6411523473970614E-2"/>
                  <c:y val="2.266973023378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59-4C3F-9F3B-9C85D5ACF1D1}"/>
                </c:ext>
              </c:extLst>
            </c:dLbl>
            <c:dLbl>
              <c:idx val="11"/>
              <c:layout>
                <c:manualLayout>
                  <c:x val="-0.10667490258080899"/>
                  <c:y val="-1.3601838140268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59-4C3F-9F3B-9C85D5ACF1D1}"/>
                </c:ext>
              </c:extLst>
            </c:dLbl>
            <c:dLbl>
              <c:idx val="12"/>
              <c:layout>
                <c:manualLayout>
                  <c:x val="-3.8293554772598E-2"/>
                  <c:y val="-2.266973023378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59-4C3F-9F3B-9C85D5ACF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d\-mmm</c:formatCode>
                <c:ptCount val="13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5</c:v>
                </c:pt>
                <c:pt idx="2">
                  <c:v>18</c:v>
                </c:pt>
                <c:pt idx="3">
                  <c:v>28</c:v>
                </c:pt>
                <c:pt idx="4">
                  <c:v>43</c:v>
                </c:pt>
                <c:pt idx="5">
                  <c:v>61</c:v>
                </c:pt>
                <c:pt idx="6">
                  <c:v>95</c:v>
                </c:pt>
                <c:pt idx="7">
                  <c:v>141</c:v>
                </c:pt>
                <c:pt idx="8">
                  <c:v>245</c:v>
                </c:pt>
                <c:pt idx="9">
                  <c:v>388</c:v>
                </c:pt>
                <c:pt idx="10">
                  <c:v>593</c:v>
                </c:pt>
                <c:pt idx="11">
                  <c:v>978</c:v>
                </c:pt>
                <c:pt idx="12">
                  <c:v>1501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D6-4E36-9F26-D0405E5F6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341480"/>
        <c:axId val="615342136"/>
      </c:lineChart>
      <c:dateAx>
        <c:axId val="61534148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42136"/>
        <c:crosses val="autoZero"/>
        <c:auto val="1"/>
        <c:lblOffset val="100"/>
        <c:baseTimeUnit val="days"/>
      </c:dateAx>
      <c:valAx>
        <c:axId val="6153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confirmed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41480"/>
        <c:crosses val="autoZero"/>
        <c:crossBetween val="between"/>
      </c:valAx>
      <c:spPr>
        <a:solidFill>
          <a:schemeClr val="accent4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602" y="0"/>
            <a:ext cx="4307734" cy="342016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1100"/>
            </a:lvl1pPr>
          </a:lstStyle>
          <a:p>
            <a:fld id="{436612E3-ABE0-4A74-A6BC-B769D0235A3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4" tIns="40197" rIns="80394" bIns="401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80394" tIns="40197" rIns="80394" bIns="401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602" y="6466773"/>
            <a:ext cx="4307734" cy="342015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1100"/>
            </a:lvl1pPr>
          </a:lstStyle>
          <a:p>
            <a:fld id="{A3AA4832-E4E9-4327-A3B5-ED0DEDFA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A4832-E4E9-4327-A3B5-ED0DEDFA37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A4832-E4E9-4327-A3B5-ED0DEDFA37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8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A4832-E4E9-4327-A3B5-ED0DEDFA37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1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A4832-E4E9-4327-A3B5-ED0DEDFA37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4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A4832-E4E9-4327-A3B5-ED0DEDFA371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7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spcFirstLastPara="1" wrap="square" lIns="80375" tIns="40175" rIns="80375" bIns="40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56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4832-E4E9-4327-A3B5-ED0DEDFA37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0435" y="944956"/>
            <a:ext cx="10511129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30097" y="4199635"/>
            <a:ext cx="1073180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3056A-750B-4C4D-A0B5-B87F1D3D4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342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85943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561EBD-0A0E-4F39-B621-25E2BB37B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745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7473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4979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ECAB8-6157-464D-9920-A0C7B2359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179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30D44-D89A-4956-8AFC-5F907BE09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23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42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420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112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7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24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651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77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534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2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1315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069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30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6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497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68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245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79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728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612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174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017503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3017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049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6429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09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762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16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663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821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61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70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458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883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272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480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306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407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29579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561EBD-0A0E-4F39-B621-25E2BB37B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22362-C032-47B6-AB13-DCCDA758A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904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042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ECAB8-6157-464D-9920-A0C7B2359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7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30D44-D89A-4956-8AFC-5F907BE09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5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917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41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78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08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0435" y="944956"/>
            <a:ext cx="10511129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30097" y="4199635"/>
            <a:ext cx="1073180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3056A-750B-4C4D-A0B5-B87F1D3D4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22362-C032-47B6-AB13-DCCDA758A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9755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3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347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406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A19DB-9E03-4222-A17B-4DF6518C8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7220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55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Blank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 extrusionOk="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58585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03/03/2020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101" y="6172200"/>
            <a:ext cx="1792521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175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58585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03/03/2020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360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 extrusionOk="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58585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03/03/2020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101" y="6149755"/>
            <a:ext cx="1792521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708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 extrusionOk="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840435" y="944956"/>
            <a:ext cx="10511129" cy="1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730097" y="4199635"/>
            <a:ext cx="10731804" cy="11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58585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03/03/2020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101" y="6149755"/>
            <a:ext cx="1792521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45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58585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03/03/2020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39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709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68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928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8839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639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447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4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3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3926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17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3800" cy="6858000"/>
          </a:xfrm>
          <a:custGeom>
            <a:avLst/>
            <a:gdLst/>
            <a:ahLst/>
            <a:cxnLst/>
            <a:rect l="l" t="t" r="r" b="b"/>
            <a:pathLst>
              <a:path w="5003800" h="6858000">
                <a:moveTo>
                  <a:pt x="5003292" y="0"/>
                </a:moveTo>
                <a:lnTo>
                  <a:pt x="0" y="0"/>
                </a:lnTo>
                <a:lnTo>
                  <a:pt x="0" y="6858000"/>
                </a:lnTo>
                <a:lnTo>
                  <a:pt x="5003292" y="6858000"/>
                </a:lnTo>
                <a:lnTo>
                  <a:pt x="50032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A19DB-9E03-4222-A17B-4DF6518C8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72200"/>
            <a:ext cx="1792521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04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688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230854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5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3320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55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861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042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663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2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8068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80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75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72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738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003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541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106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57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893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2B607-8128-4FC0-BE93-5BE29EC81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532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16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663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3389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079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266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9155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441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14559" y="3259658"/>
            <a:ext cx="2520000" cy="2299925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2641653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5395631" y="2373629"/>
            <a:ext cx="140270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461" y="1652974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6439" y="1652974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8337" y="1653467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7FE2B6-5FD3-744E-9473-A4D720AA1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1331" y="1653467"/>
            <a:ext cx="1438208" cy="144032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ED0A19-F6B6-CF41-A713-DFB0D10DA2C9}"/>
              </a:ext>
            </a:extLst>
          </p:cNvPr>
          <p:cNvCxnSpPr>
            <a:cxnSpLocks/>
            <a:stCxn id="25" idx="6"/>
            <a:endCxn id="19" idx="2"/>
          </p:cNvCxnSpPr>
          <p:nvPr userDrawn="1"/>
        </p:nvCxnSpPr>
        <p:spPr>
          <a:xfrm>
            <a:off x="8236545" y="2373629"/>
            <a:ext cx="1314786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C11487-6AF4-F145-A3D2-C1D3136D71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76675" y="3259658"/>
            <a:ext cx="2520000" cy="2041393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C331D6B-7B35-9746-B571-7A92391CD3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130048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-1" y="0"/>
            <a:ext cx="50027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1999"/>
            <a:ext cx="3959802" cy="4066891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72335-97E5-4E4E-8258-1E8F4B2F95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95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49" y="82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2049" y="190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2049" y="298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6888AD-E6F2-9E4A-BD83-8DB194C093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02049" y="406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94470E-D9CC-D744-81E9-496E19687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2049" y="5144857"/>
            <a:ext cx="4829175" cy="719055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400"/>
            </a:lvl3pPr>
            <a:lvl4pPr marL="1371600" indent="0">
              <a:lnSpc>
                <a:spcPct val="120000"/>
              </a:lnSpc>
              <a:buNone/>
              <a:defRPr sz="1400"/>
            </a:lvl4pPr>
            <a:lvl5pPr marL="1828800" indent="0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EF5C20-5EB2-914D-B010-2645CFEBB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1938" y="82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CAA69A-3ABE-D74D-88DE-44BDE6083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1938" y="190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8B004E9-6E6D-5B49-A061-314B4507D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50453" y="298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D2BBB1-8868-EE45-9F6F-72103A125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938" y="406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36F36B-8BA6-1A45-8A19-63961F100A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938" y="5144857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9700-F660-F54F-BB57-9D42877C62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5354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C0586-6CFF-974E-A5D6-3020AF6BEE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50022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" y="350832"/>
            <a:ext cx="4678338" cy="1348401"/>
          </a:xfrm>
          <a:solidFill>
            <a:schemeClr val="tx2"/>
          </a:solidFill>
        </p:spPr>
        <p:txBody>
          <a:bodyPr wrap="square" lIns="684000" tIns="216000" rIns="360000" bIns="144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4B04-2F52-AF43-90B7-3385D8FD47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0675" y="549275"/>
            <a:ext cx="6156000" cy="2311274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39B6-45FC-C34C-86D7-2DA3D584E9D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68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BFE6D0-4279-4479-8788-71A71EBB9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3316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1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BDC3D-93E3-1241-9E10-5D6CDE6D5D9C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9110"/>
            <a:ext cx="3959802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675" y="555393"/>
            <a:ext cx="6156000" cy="2510880"/>
          </a:xfrm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000"/>
            </a:lvl4pPr>
            <a:lvl5pPr>
              <a:lnSpc>
                <a:spcPct val="12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3EC2E-9E53-8748-A741-6569647C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2232000"/>
            <a:ext cx="3959802" cy="406689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236B-5A32-B844-A230-2E0E192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6455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0" y="0"/>
            <a:ext cx="5002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8000"/>
            <a:ext cx="3959801" cy="984885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2750" y="0"/>
            <a:ext cx="71892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2232000"/>
            <a:ext cx="3959801" cy="4068000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E8A4-2653-654D-9CE3-B6EA88E9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712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title with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00ABE3-1023-8941-9586-55FBCA8E05E7}"/>
              </a:ext>
            </a:extLst>
          </p:cNvPr>
          <p:cNvSpPr/>
          <p:nvPr userDrawn="1"/>
        </p:nvSpPr>
        <p:spPr>
          <a:xfrm>
            <a:off x="5002750" y="0"/>
            <a:ext cx="720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759F-AA42-8244-B059-2EFBF24F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3959801" cy="984885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D37C-22A8-1B4A-872A-FA0B6BDA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2400" y="549275"/>
            <a:ext cx="6154275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E3207-4449-7C4B-B55D-91BE2EE1F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800000"/>
            <a:ext cx="3959801" cy="3811588"/>
          </a:xfrm>
        </p:spPr>
        <p:txBody>
          <a:bodyPr lIns="0" tIns="0" rIns="0" bIns="0" anchor="t"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A846DED-3EE2-964A-95E2-D23092AB1B5F}"/>
              </a:ext>
            </a:extLst>
          </p:cNvPr>
          <p:cNvSpPr/>
          <p:nvPr userDrawn="1"/>
        </p:nvSpPr>
        <p:spPr>
          <a:xfrm flipH="1">
            <a:off x="10190282" y="5766887"/>
            <a:ext cx="2001715" cy="1091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5645-5A76-4148-B058-A9B0B2C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138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B250-E54E-F444-A9BE-0EE2955B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5A1E-C29C-4C41-899F-CE9C71ED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71570-6242-4A44-888B-32E3E8FF2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E08-7DBC-2042-9FE4-7FC9D402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13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3E13-8E3B-494A-AD95-84646EA5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82507-B878-4A4F-9A58-072188E9E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F3B0E-C55E-7C42-B1F1-417799658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6813F-1929-EC45-B9F1-2027F682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2833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F9FDAC-D360-0A42-B738-BE30C1B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AA465-77E1-BF4E-B7E9-F9915E57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284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183-40E5-5048-91B8-81A917B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5274-655E-A541-A1F5-067EA054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B7AF-B2C0-C344-AE7B-140A6050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34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2B299-6DDB-1946-A8FE-30D912765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4A727-9D9C-A243-B9C4-8D5B2C12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E48E-58AA-934E-AD7C-5710E97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39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8352462-FCDC-9D4C-86BB-D651E73EE2FD}"/>
              </a:ext>
            </a:extLst>
          </p:cNvPr>
          <p:cNvSpPr/>
          <p:nvPr userDrawn="1"/>
        </p:nvSpPr>
        <p:spPr>
          <a:xfrm rot="16200000" flipH="1">
            <a:off x="10752000" y="0"/>
            <a:ext cx="1440000" cy="144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A102-3579-B54A-93E2-17FC4B0E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0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D5C60-0DB7-4094-98E8-54A96D2B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69BD1-CC17-5A4B-BADB-A4F7F551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3885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27F2236-6718-6745-A53A-D577BD6E823E}"/>
              </a:ext>
            </a:extLst>
          </p:cNvPr>
          <p:cNvSpPr/>
          <p:nvPr userDrawn="1"/>
        </p:nvSpPr>
        <p:spPr>
          <a:xfrm>
            <a:off x="-244" y="0"/>
            <a:ext cx="1219224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29970-CA7F-9B44-9632-627052682D8F}"/>
              </a:ext>
            </a:extLst>
          </p:cNvPr>
          <p:cNvSpPr/>
          <p:nvPr userDrawn="1"/>
        </p:nvSpPr>
        <p:spPr>
          <a:xfrm>
            <a:off x="-244" y="1818409"/>
            <a:ext cx="12192244" cy="50395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0B0A9-B806-2C4B-BB91-E5BE628A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646220"/>
            <a:ext cx="10801350" cy="923330"/>
          </a:xfrm>
        </p:spPr>
        <p:txBody>
          <a:bodyPr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E206-827E-B74E-A073-1CE78776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661625"/>
            <a:ext cx="10801350" cy="493020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181AC0-D625-2042-83DA-845FAD401314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338183" y="819273"/>
            <a:ext cx="1889998" cy="36000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B7A8-1EB7-1B4B-A2BF-4BC00E528C4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323BE9-0415-084E-87C1-5E4ECE83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549275"/>
            <a:ext cx="2922857" cy="90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922E9-8D4C-8D41-89F8-E9D56EAD1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5777" y="712175"/>
            <a:ext cx="10800" cy="584689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2B607-8128-4FC0-BE93-5BE29EC81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25118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09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CC4E3-3332-4F02-B2A8-556EE8963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607" y="6477000"/>
            <a:ext cx="123567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759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F0EB9FB-CCB6-A041-B17F-7A62ABE8ECC9}"/>
              </a:ext>
            </a:extLst>
          </p:cNvPr>
          <p:cNvSpPr/>
          <p:nvPr userDrawn="1"/>
        </p:nvSpPr>
        <p:spPr>
          <a:xfrm>
            <a:off x="0" y="1333500"/>
            <a:ext cx="5730949" cy="55245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A3CDD-BEDC-2D47-AF68-7A2F0034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F302-892A-F341-A89F-FA211476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1274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F52C-9284-AD49-BA9E-809A3371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BFE6D0-4279-4479-8788-71A71EBB9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3316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517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251088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D50-AFDA-3A44-B1D2-FF2497F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CC4E3-3332-4F02-B2A8-556EE8963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607" y="6477000"/>
            <a:ext cx="123567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39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56429-2985-9E43-9933-EE17683C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556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9D420-B858-C440-9289-47A4A236DA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4DDA1-3EA2-8F4D-85FA-4F6EA422E82A}"/>
              </a:ext>
            </a:extLst>
          </p:cNvPr>
          <p:cNvSpPr/>
          <p:nvPr userDrawn="1"/>
        </p:nvSpPr>
        <p:spPr>
          <a:xfrm>
            <a:off x="1413933" y="1286116"/>
            <a:ext cx="9362017" cy="4321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8700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A75C2-32D9-FE4C-9C79-5556A12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989138"/>
            <a:ext cx="7921624" cy="208782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D367-D328-D443-AB8A-715F1682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076964"/>
            <a:ext cx="7921624" cy="7918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8DA0F-17CD-4743-847C-C0B15141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46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99">
          <p15:clr>
            <a:srgbClr val="FBAE40"/>
          </p15:clr>
        </p15:guide>
        <p15:guide id="6" orient="horz" pos="3521">
          <p15:clr>
            <a:srgbClr val="FBAE40"/>
          </p15:clr>
        </p15:guide>
        <p15:guide id="7" pos="892">
          <p15:clr>
            <a:srgbClr val="FBAE40"/>
          </p15:clr>
        </p15:guide>
        <p15:guide id="8" pos="6788">
          <p15:clr>
            <a:srgbClr val="FBAE40"/>
          </p15:clr>
        </p15:guide>
        <p15:guide id="9" pos="1345">
          <p15:clr>
            <a:srgbClr val="FBAE40"/>
          </p15:clr>
        </p15:guide>
        <p15:guide id="10" pos="6335">
          <p15:clr>
            <a:srgbClr val="FBAE40"/>
          </p15:clr>
        </p15:guide>
        <p15:guide id="11" orient="horz" pos="1253">
          <p15:clr>
            <a:srgbClr val="FBAE40"/>
          </p15:clr>
        </p15:guide>
        <p15:guide id="12" orient="horz" pos="306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A7F3C-2DCE-5344-8D9A-E7EAF931B073}"/>
              </a:ext>
            </a:extLst>
          </p:cNvPr>
          <p:cNvSpPr/>
          <p:nvPr userDrawn="1"/>
        </p:nvSpPr>
        <p:spPr>
          <a:xfrm>
            <a:off x="1416050" y="2363415"/>
            <a:ext cx="9359900" cy="213117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Ins="720000" bIns="720000" rtlCol="0" anchor="ctr">
            <a:spAutoFit/>
          </a:bodyPr>
          <a:lstStyle/>
          <a:p>
            <a:pPr algn="ctr"/>
            <a:r>
              <a:rPr lang="en-GB" sz="4400">
                <a:latin typeface="+mj-lt"/>
              </a:rPr>
              <a:t>Click to edit Master title style</a:t>
            </a:r>
            <a:endParaRPr lang="en-US" sz="440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D59D2-103E-9E43-82E9-DFA14CFE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pos="6788">
          <p15:clr>
            <a:srgbClr val="FBAE40"/>
          </p15:clr>
        </p15:guide>
        <p15:guide id="3" orient="horz" pos="799">
          <p15:clr>
            <a:srgbClr val="FBAE40"/>
          </p15:clr>
        </p15:guide>
        <p15:guide id="7" orient="horz" pos="352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49919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38189F6-97D8-5F4D-889D-8ECCB6D017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DC8E-7A96-4744-952C-070C0837C5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A5BFD-8C1D-4D4E-9B76-C6A5445F5F6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 rot="10800000">
            <a:off x="10750414" y="0"/>
            <a:ext cx="1441585" cy="1255825"/>
          </a:xfrm>
          <a:prstGeom prst="rtTriangle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069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accent4"/>
          </a:solidFill>
        </p:spPr>
        <p:txBody>
          <a:bodyPr wrap="square" lIns="684000" tIns="540000" rIns="360000" bIns="216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5958972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3E810-D88D-4642-B8C3-69CF6B9C4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1619250"/>
            <a:ext cx="4408487" cy="4689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23D23-1DC3-C743-A7EA-C97326F8FB05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31876-628B-C34F-AFAB-9C786284FE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0188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1080135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9" y="3068638"/>
            <a:ext cx="9359901" cy="251088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1C5F-68FF-6D44-A478-9F19F1884CC6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1A420-20EF-2843-A237-8C33DAC3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631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x2 featu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E383A-C06B-6C41-ADAB-6A3A33C23C8C}"/>
              </a:ext>
            </a:extLst>
          </p:cNvPr>
          <p:cNvSpPr/>
          <p:nvPr userDrawn="1"/>
        </p:nvSpPr>
        <p:spPr>
          <a:xfrm>
            <a:off x="695325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  <a:solidFill>
            <a:schemeClr val="tx2"/>
          </a:solidFill>
        </p:spPr>
        <p:txBody>
          <a:bodyPr wrap="square" lIns="684000" tIns="576000" rIns="684000" bIns="180000" anchor="t" anchorCtr="0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0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23BEA6A-078C-CA4C-9294-1251235C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1620000"/>
            <a:ext cx="10801350" cy="5823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6C965-F0A8-CB4B-A0AA-B500883B3854}"/>
              </a:ext>
            </a:extLst>
          </p:cNvPr>
          <p:cNvSpPr/>
          <p:nvPr userDrawn="1"/>
        </p:nvSpPr>
        <p:spPr>
          <a:xfrm>
            <a:off x="6276677" y="2349499"/>
            <a:ext cx="5220000" cy="3950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D82F90-46A9-FD44-9774-70C80211B0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7147" y="2792494"/>
            <a:ext cx="3930502" cy="310181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lnSpc>
                <a:spcPct val="120000"/>
              </a:lnSpc>
              <a:buNone/>
              <a:defRPr sz="2800"/>
            </a:lvl2pPr>
            <a:lvl3pPr marL="914400" indent="0">
              <a:lnSpc>
                <a:spcPct val="120000"/>
              </a:lnSpc>
              <a:buNone/>
              <a:defRPr sz="2400"/>
            </a:lvl3pPr>
            <a:lvl4pPr marL="1371600" indent="0">
              <a:lnSpc>
                <a:spcPct val="120000"/>
              </a:lnSpc>
              <a:buNone/>
              <a:defRPr sz="2000"/>
            </a:lvl4pPr>
            <a:lvl5pPr marL="1828800" indent="0">
              <a:lnSpc>
                <a:spcPct val="120000"/>
              </a:lnSpc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90EC14-1B94-4C41-A352-6A332450F001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255825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8E73-BE7E-6A4A-8A94-AE8541779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723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92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pos="6788">
          <p15:clr>
            <a:srgbClr val="FBAE40"/>
          </p15:clr>
        </p15:guide>
        <p15:guide id="5" orient="horz" pos="1933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37B-4747-6449-BB6B-B72D5F43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75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7AB93C-ECCC-5049-9693-B3B88AE99B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3256212"/>
            <a:ext cx="3298084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8E6CA7-75F2-2841-9E6E-1F8A68FBA1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47200" y="3256211"/>
            <a:ext cx="3297600" cy="1524328"/>
          </a:xfrm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20000"/>
              </a:lnSpc>
              <a:buNone/>
              <a:defRPr sz="1400"/>
            </a:lvl1pPr>
            <a:lvl2pPr marL="457200" indent="0" algn="l">
              <a:lnSpc>
                <a:spcPct val="120000"/>
              </a:lnSpc>
              <a:buNone/>
              <a:defRPr sz="1400"/>
            </a:lvl2pPr>
            <a:lvl3pPr marL="914400" indent="0" algn="l">
              <a:lnSpc>
                <a:spcPct val="120000"/>
              </a:lnSpc>
              <a:buNone/>
              <a:defRPr sz="1400"/>
            </a:lvl3pPr>
            <a:lvl4pPr marL="1371600" indent="0" algn="l">
              <a:lnSpc>
                <a:spcPct val="120000"/>
              </a:lnSpc>
              <a:buNone/>
              <a:defRPr sz="1400"/>
            </a:lvl4pPr>
            <a:lvl5pPr marL="1828800" indent="0" algn="l">
              <a:lnSpc>
                <a:spcPct val="120000"/>
              </a:lnSpc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79B0-6321-434D-A23C-857F7EA6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825"/>
          </a:xfrm>
          <a:solidFill>
            <a:schemeClr val="tx2"/>
          </a:solidFill>
        </p:spPr>
        <p:txBody>
          <a:bodyPr wrap="square" lIns="684000" tIns="576000" rIns="360000" bIns="18000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7E763-F2F1-2445-AF04-4778F54237FE}"/>
              </a:ext>
            </a:extLst>
          </p:cNvPr>
          <p:cNvCxnSpPr>
            <a:cxnSpLocks/>
            <a:stCxn id="14" idx="6"/>
            <a:endCxn id="23" idx="2"/>
          </p:cNvCxnSpPr>
          <p:nvPr userDrawn="1"/>
        </p:nvCxnSpPr>
        <p:spPr>
          <a:xfrm>
            <a:off x="3064213" y="2370182"/>
            <a:ext cx="2312191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839977-D6D1-AD48-AF9A-1E12BF799B0B}"/>
              </a:ext>
            </a:extLst>
          </p:cNvPr>
          <p:cNvCxnSpPr>
            <a:cxnSpLocks/>
            <a:stCxn id="23" idx="6"/>
            <a:endCxn id="25" idx="2"/>
          </p:cNvCxnSpPr>
          <p:nvPr userDrawn="1"/>
        </p:nvCxnSpPr>
        <p:spPr>
          <a:xfrm>
            <a:off x="6815596" y="2370182"/>
            <a:ext cx="2313175" cy="0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F47F97-613F-CC4D-BE2A-4AFF7D7D6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5021" y="1649527"/>
            <a:ext cx="1439192" cy="144131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02014CA-27A0-BB42-A110-4F9A18F3D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404" y="1649527"/>
            <a:ext cx="1439192" cy="144131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ACE4225-03D8-D842-A0C4-0AA59411F9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771" y="1650020"/>
            <a:ext cx="1438208" cy="144032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year</a:t>
            </a:r>
            <a:endParaRPr lang="en-US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02B6170A-2013-5443-8835-DB0E001A8590}"/>
              </a:ext>
            </a:extLst>
          </p:cNvPr>
          <p:cNvSpPr txBox="1">
            <a:spLocks/>
          </p:cNvSpPr>
          <p:nvPr userDrawn="1"/>
        </p:nvSpPr>
        <p:spPr>
          <a:xfrm flipV="1">
            <a:off x="10775950" y="0"/>
            <a:ext cx="1416050" cy="1440440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noFill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861-E19B-EA4A-9415-4723043F96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4504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32F1C2-B204-4E0E-B24C-34813AE55E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3600"/>
            <a:ext cx="1792521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391E77-D75E-430F-BEC8-1061F8D8C6D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4840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32F1C2-B204-4E0E-B24C-34813AE55E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14360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71271" y="554482"/>
            <a:ext cx="10849457" cy="100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1195684" y="6480171"/>
            <a:ext cx="83121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8585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03/03/2020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 descr="A close up of a logo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101" y="6143600"/>
            <a:ext cx="1792521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757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76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8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391E77-D75E-430F-BEC8-1061F8D8C6D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6248400"/>
            <a:ext cx="179252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EB18-0B1E-644A-B7A7-44500CB6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088A-FC8C-FC4F-A5E1-16F3819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F259B5-5C91-4FDE-BD2F-D9988F44A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283" y="5772118"/>
            <a:ext cx="2001922" cy="1085883"/>
          </a:xfrm>
          <a:custGeom>
            <a:avLst/>
            <a:gdLst>
              <a:gd name="connsiteX0" fmla="*/ 0 w 2001718"/>
              <a:gd name="connsiteY0" fmla="*/ 1091113 h 1091113"/>
              <a:gd name="connsiteX1" fmla="*/ 0 w 2001718"/>
              <a:gd name="connsiteY1" fmla="*/ 0 h 1091113"/>
              <a:gd name="connsiteX2" fmla="*/ 2001718 w 2001718"/>
              <a:gd name="connsiteY2" fmla="*/ 1091113 h 1091113"/>
              <a:gd name="connsiteX3" fmla="*/ 0 w 2001718"/>
              <a:gd name="connsiteY3" fmla="*/ 1091113 h 1091113"/>
              <a:gd name="connsiteX0" fmla="*/ 0 w 2017059"/>
              <a:gd name="connsiteY0" fmla="*/ 1073183 h 1073183"/>
              <a:gd name="connsiteX1" fmla="*/ 2017059 w 2017059"/>
              <a:gd name="connsiteY1" fmla="*/ 0 h 1073183"/>
              <a:gd name="connsiteX2" fmla="*/ 2001718 w 2017059"/>
              <a:gd name="connsiteY2" fmla="*/ 1073183 h 1073183"/>
              <a:gd name="connsiteX3" fmla="*/ 0 w 2017059"/>
              <a:gd name="connsiteY3" fmla="*/ 1073183 h 1073183"/>
              <a:gd name="connsiteX0" fmla="*/ 0 w 2004359"/>
              <a:gd name="connsiteY0" fmla="*/ 1070008 h 1070008"/>
              <a:gd name="connsiteX1" fmla="*/ 2004359 w 2004359"/>
              <a:gd name="connsiteY1" fmla="*/ 0 h 1070008"/>
              <a:gd name="connsiteX2" fmla="*/ 2001718 w 2004359"/>
              <a:gd name="connsiteY2" fmla="*/ 1070008 h 1070008"/>
              <a:gd name="connsiteX3" fmla="*/ 0 w 2004359"/>
              <a:gd name="connsiteY3" fmla="*/ 1070008 h 1070008"/>
              <a:gd name="connsiteX0" fmla="*/ 0 w 2001814"/>
              <a:gd name="connsiteY0" fmla="*/ 1082708 h 1082708"/>
              <a:gd name="connsiteX1" fmla="*/ 1998009 w 2001814"/>
              <a:gd name="connsiteY1" fmla="*/ 0 h 1082708"/>
              <a:gd name="connsiteX2" fmla="*/ 2001718 w 2001814"/>
              <a:gd name="connsiteY2" fmla="*/ 1082708 h 1082708"/>
              <a:gd name="connsiteX3" fmla="*/ 0 w 2001814"/>
              <a:gd name="connsiteY3" fmla="*/ 1082708 h 1082708"/>
              <a:gd name="connsiteX0" fmla="*/ 0 w 2001744"/>
              <a:gd name="connsiteY0" fmla="*/ 1079533 h 1079533"/>
              <a:gd name="connsiteX1" fmla="*/ 1982134 w 2001744"/>
              <a:gd name="connsiteY1" fmla="*/ 0 h 1079533"/>
              <a:gd name="connsiteX2" fmla="*/ 2001718 w 2001744"/>
              <a:gd name="connsiteY2" fmla="*/ 1079533 h 1079533"/>
              <a:gd name="connsiteX3" fmla="*/ 0 w 2001744"/>
              <a:gd name="connsiteY3" fmla="*/ 1079533 h 1079533"/>
              <a:gd name="connsiteX0" fmla="*/ 0 w 2001922"/>
              <a:gd name="connsiteY0" fmla="*/ 1076358 h 1076358"/>
              <a:gd name="connsiteX1" fmla="*/ 2001184 w 2001922"/>
              <a:gd name="connsiteY1" fmla="*/ 0 h 1076358"/>
              <a:gd name="connsiteX2" fmla="*/ 2001718 w 2001922"/>
              <a:gd name="connsiteY2" fmla="*/ 1076358 h 1076358"/>
              <a:gd name="connsiteX3" fmla="*/ 0 w 2001922"/>
              <a:gd name="connsiteY3" fmla="*/ 1076358 h 1076358"/>
              <a:gd name="connsiteX0" fmla="*/ 0 w 2001922"/>
              <a:gd name="connsiteY0" fmla="*/ 1085883 h 1085883"/>
              <a:gd name="connsiteX1" fmla="*/ 2001184 w 2001922"/>
              <a:gd name="connsiteY1" fmla="*/ 0 h 1085883"/>
              <a:gd name="connsiteX2" fmla="*/ 2001718 w 2001922"/>
              <a:gd name="connsiteY2" fmla="*/ 1085883 h 1085883"/>
              <a:gd name="connsiteX3" fmla="*/ 0 w 2001922"/>
              <a:gd name="connsiteY3" fmla="*/ 1085883 h 10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922" h="1085883">
                <a:moveTo>
                  <a:pt x="0" y="1085883"/>
                </a:moveTo>
                <a:lnTo>
                  <a:pt x="2001184" y="0"/>
                </a:lnTo>
                <a:cubicBezTo>
                  <a:pt x="2000304" y="356669"/>
                  <a:pt x="2002598" y="729214"/>
                  <a:pt x="2001718" y="1085883"/>
                </a:cubicBezTo>
                <a:lnTo>
                  <a:pt x="0" y="1085883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180000" bIns="180000" rtlCol="0" anchor="b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28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933" r:id="rId23"/>
    <p:sldLayoutId id="2147483934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582">
          <p15:clr>
            <a:srgbClr val="A4A3A4"/>
          </p15:clr>
        </p15:guide>
        <p15:guide id="6" orient="horz" pos="420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UNCT-COVID19-preparedness-and-response-EN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th/en/" TargetMode="External"/><Relationship Id="rId2" Type="http://schemas.openxmlformats.org/officeDocument/2006/relationships/hyperlink" Target="https://www.who.int/health-topics/coronavi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epi-win.com/" TargetMode="External"/><Relationship Id="rId4" Type="http://schemas.openxmlformats.org/officeDocument/2006/relationships/hyperlink" Target="mailto:EPI-WIN@who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arcgis.com/experience/685d0ace521648f8a5beeeee1b9125c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2.xml"/><Relationship Id="rId4" Type="http://schemas.openxmlformats.org/officeDocument/2006/relationships/hyperlink" Target="http://www.euro.who.int/en/health-topics/health-emergencies/coronavirus-covid-19/news/news/2020/2/joint-who-and-ecdc-mission-in-italy-to-support-covid-19-control-and-prevention-effor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130"/>
            <a:ext cx="12236771" cy="6882384"/>
            <a:chOff x="0" y="-24130"/>
            <a:chExt cx="12236771" cy="6882384"/>
          </a:xfrm>
        </p:grpSpPr>
        <p:sp>
          <p:nvSpPr>
            <p:cNvPr id="3" name="object 3"/>
            <p:cNvSpPr/>
            <p:nvPr/>
          </p:nvSpPr>
          <p:spPr>
            <a:xfrm>
              <a:off x="4327241" y="0"/>
              <a:ext cx="7673340" cy="6809740"/>
            </a:xfrm>
            <a:custGeom>
              <a:avLst/>
              <a:gdLst/>
              <a:ahLst/>
              <a:cxnLst/>
              <a:rect l="l" t="t" r="r" b="b"/>
              <a:pathLst>
                <a:path w="7673340" h="6809740">
                  <a:moveTo>
                    <a:pt x="7673340" y="0"/>
                  </a:moveTo>
                  <a:lnTo>
                    <a:pt x="5703316" y="2667"/>
                  </a:lnTo>
                  <a:lnTo>
                    <a:pt x="0" y="2675890"/>
                  </a:lnTo>
                  <a:lnTo>
                    <a:pt x="1766189" y="6809232"/>
                  </a:lnTo>
                  <a:lnTo>
                    <a:pt x="7673340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091051" y="2632836"/>
              <a:ext cx="2268855" cy="4225290"/>
            </a:xfrm>
            <a:custGeom>
              <a:avLst/>
              <a:gdLst/>
              <a:ahLst/>
              <a:cxnLst/>
              <a:rect l="l" t="t" r="r" b="b"/>
              <a:pathLst>
                <a:path w="2268854" h="4225290">
                  <a:moveTo>
                    <a:pt x="540893" y="0"/>
                  </a:moveTo>
                  <a:lnTo>
                    <a:pt x="0" y="249682"/>
                  </a:lnTo>
                  <a:lnTo>
                    <a:pt x="1644868" y="4225161"/>
                  </a:lnTo>
                  <a:lnTo>
                    <a:pt x="1926801" y="4225161"/>
                  </a:lnTo>
                  <a:lnTo>
                    <a:pt x="2268728" y="4212201"/>
                  </a:lnTo>
                  <a:lnTo>
                    <a:pt x="540893" y="0"/>
                  </a:lnTo>
                  <a:close/>
                </a:path>
              </a:pathLst>
            </a:custGeom>
            <a:solidFill>
              <a:srgbClr val="1892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56972"/>
              <a:ext cx="9272270" cy="4413885"/>
            </a:xfrm>
            <a:custGeom>
              <a:avLst/>
              <a:gdLst/>
              <a:ahLst/>
              <a:cxnLst/>
              <a:rect l="l" t="t" r="r" b="b"/>
              <a:pathLst>
                <a:path w="9272270" h="4413885">
                  <a:moveTo>
                    <a:pt x="9272016" y="0"/>
                  </a:moveTo>
                  <a:lnTo>
                    <a:pt x="0" y="0"/>
                  </a:lnTo>
                  <a:lnTo>
                    <a:pt x="0" y="4413504"/>
                  </a:lnTo>
                  <a:lnTo>
                    <a:pt x="9272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912364"/>
              <a:ext cx="5758180" cy="3945890"/>
            </a:xfrm>
            <a:custGeom>
              <a:avLst/>
              <a:gdLst/>
              <a:ahLst/>
              <a:cxnLst/>
              <a:rect l="l" t="t" r="r" b="b"/>
              <a:pathLst>
                <a:path w="5758180" h="3945890">
                  <a:moveTo>
                    <a:pt x="4098163" y="0"/>
                  </a:moveTo>
                  <a:lnTo>
                    <a:pt x="16934" y="1896618"/>
                  </a:lnTo>
                  <a:lnTo>
                    <a:pt x="0" y="3945635"/>
                  </a:lnTo>
                  <a:lnTo>
                    <a:pt x="5757672" y="3945635"/>
                  </a:lnTo>
                  <a:lnTo>
                    <a:pt x="4098163" y="0"/>
                  </a:lnTo>
                  <a:close/>
                </a:path>
              </a:pathLst>
            </a:custGeom>
            <a:solidFill>
              <a:srgbClr val="1B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364470" cy="4956175"/>
            </a:xfrm>
            <a:custGeom>
              <a:avLst/>
              <a:gdLst/>
              <a:ahLst/>
              <a:cxnLst/>
              <a:rect l="l" t="t" r="r" b="b"/>
              <a:pathLst>
                <a:path w="10364470" h="4956175">
                  <a:moveTo>
                    <a:pt x="10364279" y="0"/>
                  </a:moveTo>
                  <a:lnTo>
                    <a:pt x="9342687" y="0"/>
                  </a:lnTo>
                  <a:lnTo>
                    <a:pt x="0" y="4367965"/>
                  </a:lnTo>
                  <a:lnTo>
                    <a:pt x="0" y="4685350"/>
                  </a:lnTo>
                  <a:lnTo>
                    <a:pt x="14138" y="4956048"/>
                  </a:lnTo>
                  <a:lnTo>
                    <a:pt x="1036427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43723" y="0"/>
              <a:ext cx="6066790" cy="6858000"/>
            </a:xfrm>
            <a:custGeom>
              <a:avLst/>
              <a:gdLst/>
              <a:ahLst/>
              <a:cxnLst/>
              <a:rect l="l" t="t" r="r" b="b"/>
              <a:pathLst>
                <a:path w="6066790" h="6858000">
                  <a:moveTo>
                    <a:pt x="6066662" y="0"/>
                  </a:moveTo>
                  <a:lnTo>
                    <a:pt x="0" y="6857998"/>
                  </a:lnTo>
                  <a:lnTo>
                    <a:pt x="6039201" y="6857998"/>
                  </a:lnTo>
                  <a:lnTo>
                    <a:pt x="6066662" y="0"/>
                  </a:lnTo>
                  <a:close/>
                </a:path>
              </a:pathLst>
            </a:custGeom>
            <a:solidFill>
              <a:srgbClr val="004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3813" y="0"/>
              <a:ext cx="6066790" cy="6858000"/>
            </a:xfrm>
            <a:custGeom>
              <a:avLst/>
              <a:gdLst/>
              <a:ahLst/>
              <a:cxnLst/>
              <a:rect l="l" t="t" r="r" b="b"/>
              <a:pathLst>
                <a:path w="6066790" h="6858000">
                  <a:moveTo>
                    <a:pt x="0" y="6857998"/>
                  </a:moveTo>
                  <a:lnTo>
                    <a:pt x="6066662" y="0"/>
                  </a:lnTo>
                  <a:lnTo>
                    <a:pt x="6039201" y="6857998"/>
                  </a:lnTo>
                </a:path>
              </a:pathLst>
            </a:custGeom>
            <a:ln w="12192">
              <a:solidFill>
                <a:srgbClr val="0066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3121" y="-24130"/>
              <a:ext cx="6343650" cy="6858000"/>
            </a:xfrm>
            <a:custGeom>
              <a:avLst/>
              <a:gdLst/>
              <a:ahLst/>
              <a:cxnLst/>
              <a:rect l="l" t="t" r="r" b="b"/>
              <a:pathLst>
                <a:path w="6343650" h="6858000">
                  <a:moveTo>
                    <a:pt x="6057211" y="0"/>
                  </a:moveTo>
                  <a:lnTo>
                    <a:pt x="5962691" y="0"/>
                  </a:lnTo>
                  <a:lnTo>
                    <a:pt x="1313143" y="5346958"/>
                  </a:lnTo>
                  <a:lnTo>
                    <a:pt x="0" y="6853538"/>
                  </a:lnTo>
                  <a:lnTo>
                    <a:pt x="84610" y="6857997"/>
                  </a:lnTo>
                  <a:lnTo>
                    <a:pt x="520840" y="6857997"/>
                  </a:lnTo>
                  <a:lnTo>
                    <a:pt x="1001189" y="6310371"/>
                  </a:lnTo>
                  <a:lnTo>
                    <a:pt x="1564503" y="5656876"/>
                  </a:lnTo>
                  <a:lnTo>
                    <a:pt x="1828722" y="5346878"/>
                  </a:lnTo>
                  <a:lnTo>
                    <a:pt x="4785661" y="1822869"/>
                  </a:lnTo>
                  <a:lnTo>
                    <a:pt x="5445921" y="1047767"/>
                  </a:lnTo>
                  <a:lnTo>
                    <a:pt x="5943589" y="472751"/>
                  </a:lnTo>
                  <a:lnTo>
                    <a:pt x="6343650" y="17652"/>
                  </a:lnTo>
                  <a:lnTo>
                    <a:pt x="6287331" y="13390"/>
                  </a:lnTo>
                  <a:lnTo>
                    <a:pt x="6057211" y="0"/>
                  </a:lnTo>
                  <a:close/>
                </a:path>
              </a:pathLst>
            </a:custGeom>
            <a:solidFill>
              <a:srgbClr val="006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4528" y="449580"/>
              <a:ext cx="5289804" cy="1019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FC9096F2-25F2-4513-96A6-D6C0A9710716}"/>
              </a:ext>
            </a:extLst>
          </p:cNvPr>
          <p:cNvSpPr txBox="1">
            <a:spLocks/>
          </p:cNvSpPr>
          <p:nvPr/>
        </p:nvSpPr>
        <p:spPr>
          <a:xfrm>
            <a:off x="174146" y="4888069"/>
            <a:ext cx="7815619" cy="1663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Coronavirus disease (COVID-19) </a:t>
            </a:r>
          </a:p>
          <a:p>
            <a:pPr marL="0" indent="0">
              <a:buNone/>
            </a:pPr>
            <a:r>
              <a:rPr lang="en-US" sz="2400" b="1" dirty="0"/>
              <a:t>2019 - 2020</a:t>
            </a:r>
          </a:p>
          <a:p>
            <a:pPr marL="0" indent="0">
              <a:buNone/>
            </a:pPr>
            <a:r>
              <a:rPr lang="en-US" sz="2400" b="1" dirty="0"/>
              <a:t>Update #13   03.03.20</a:t>
            </a:r>
          </a:p>
          <a:p>
            <a:pPr marL="0" indent="0">
              <a:buNone/>
            </a:pP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776D382-E6BC-4F9F-89D4-7F4D13C720A3}"/>
              </a:ext>
            </a:extLst>
          </p:cNvPr>
          <p:cNvSpPr txBox="1">
            <a:spLocks/>
          </p:cNvSpPr>
          <p:nvPr/>
        </p:nvSpPr>
        <p:spPr>
          <a:xfrm>
            <a:off x="4800245" y="2380036"/>
            <a:ext cx="7711998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WHO Information Network for Epidemics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2837917-435D-4D43-931A-65FA53D234C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1195684" y="6480171"/>
            <a:ext cx="831215" cy="18466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>
                <a:solidFill>
                  <a:schemeClr val="bg1"/>
                </a:solidFill>
              </a:rPr>
              <a:t>03/03/2020</a:t>
            </a:r>
            <a:endParaRPr lang="en-US" spc="-9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9FC33C-F188-4AE8-9DCC-D0AB5AA6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21" y="4394014"/>
            <a:ext cx="5261370" cy="1610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D0C5-C02E-4951-8586-A837D20A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4270"/>
          </a:xfrm>
        </p:spPr>
        <p:txBody>
          <a:bodyPr/>
          <a:lstStyle/>
          <a:p>
            <a:r>
              <a:rPr lang="en-US" sz="2800" dirty="0"/>
              <a:t>Objectives: DELAY, PREVENT, CARE FOR COVID-19 CASES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A2ED-52FD-4E99-A0C8-C0E119FBC7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912E06-A522-46C7-B322-10D277B9F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2D3645B7-F210-48CA-9105-C4FC974C8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26435"/>
              </p:ext>
            </p:extLst>
          </p:nvPr>
        </p:nvGraphicFramePr>
        <p:xfrm>
          <a:off x="76200" y="2612341"/>
          <a:ext cx="4408487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445237081"/>
                    </a:ext>
                  </a:extLst>
                </a:gridCol>
                <a:gridCol w="3189287">
                  <a:extLst>
                    <a:ext uri="{9D8B030D-6E8A-4147-A177-3AD203B41FA5}">
                      <a16:colId xmlns:a16="http://schemas.microsoft.com/office/drawing/2014/main" val="3956634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cases or first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2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Importation from affected areas or initial case(s),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known link to other cases.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6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 transmission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prevent spread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992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A4831F-7156-45F5-8368-564028B9B731}"/>
              </a:ext>
            </a:extLst>
          </p:cNvPr>
          <p:cNvSpPr txBox="1"/>
          <p:nvPr/>
        </p:nvSpPr>
        <p:spPr>
          <a:xfrm>
            <a:off x="1600200" y="1389561"/>
            <a:ext cx="306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chemeClr val="accent1"/>
                </a:solidFill>
              </a:rPr>
              <a:t>ases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4CAC178-9FB1-4929-9E6C-FDD7381A6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93034"/>
              </p:ext>
            </p:extLst>
          </p:nvPr>
        </p:nvGraphicFramePr>
        <p:xfrm>
          <a:off x="4514405" y="2604946"/>
          <a:ext cx="4634613" cy="219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613">
                  <a:extLst>
                    <a:ext uri="{9D8B030D-6E8A-4147-A177-3AD203B41FA5}">
                      <a16:colId xmlns:a16="http://schemas.microsoft.com/office/drawing/2014/main" val="2583612227"/>
                    </a:ext>
                  </a:extLst>
                </a:gridCol>
              </a:tblGrid>
              <a:tr h="3519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Clusters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4729"/>
                  </a:ext>
                </a:extLst>
              </a:tr>
              <a:tr h="1143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Increasing cases or clusters identified with or without an epidemiological link through diagnosis or surveillance.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50200"/>
                  </a:ext>
                </a:extLst>
              </a:tr>
              <a:tr h="6822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 transmission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prevent spread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66449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3DA3A1A-6417-4800-B9D0-E477D518B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06807"/>
              </p:ext>
            </p:extLst>
          </p:nvPr>
        </p:nvGraphicFramePr>
        <p:xfrm>
          <a:off x="9178737" y="2589890"/>
          <a:ext cx="2919229" cy="223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229">
                  <a:extLst>
                    <a:ext uri="{9D8B030D-6E8A-4147-A177-3AD203B41FA5}">
                      <a16:colId xmlns:a16="http://schemas.microsoft.com/office/drawing/2014/main" val="2583612227"/>
                    </a:ext>
                  </a:extLst>
                </a:gridCol>
              </a:tblGrid>
              <a:tr h="3519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4729"/>
                  </a:ext>
                </a:extLst>
              </a:tr>
              <a:tr h="11438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transmission; cases without an epidemiologic link are common.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50200"/>
                  </a:ext>
                </a:extLst>
              </a:tr>
              <a:tr h="68226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 transmission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reduce impact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664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EFE7E36-1F13-4873-83B0-E9C3FCDA9EA0}"/>
              </a:ext>
            </a:extLst>
          </p:cNvPr>
          <p:cNvSpPr txBox="1"/>
          <p:nvPr/>
        </p:nvSpPr>
        <p:spPr>
          <a:xfrm>
            <a:off x="5105400" y="1306155"/>
            <a:ext cx="306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chemeClr val="accent1"/>
                </a:solidFill>
              </a:rPr>
              <a:t>lusters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AD6090-5F4C-45C4-8372-3DF3FC45924B}"/>
              </a:ext>
            </a:extLst>
          </p:cNvPr>
          <p:cNvSpPr txBox="1"/>
          <p:nvPr/>
        </p:nvSpPr>
        <p:spPr>
          <a:xfrm>
            <a:off x="8364509" y="1273729"/>
            <a:ext cx="4008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chemeClr val="accent1"/>
                </a:solidFill>
              </a:rPr>
              <a:t>ommunity transmission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0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34A4-1C27-4ACC-BE35-C41A2BAB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7975"/>
            <a:ext cx="4350327" cy="1846659"/>
          </a:xfrm>
        </p:spPr>
        <p:txBody>
          <a:bodyPr/>
          <a:lstStyle/>
          <a:p>
            <a:r>
              <a:rPr lang="en-US" sz="2400" dirty="0"/>
              <a:t>COVID-19: Operational Planning Guidelines and COVID-19 Partners Platform to support country preparedness and response</a:t>
            </a:r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9977841-F5C9-407D-BF0C-ED769CF00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3" y="2362200"/>
            <a:ext cx="2362200" cy="382736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3DED1-A949-4D64-BAA1-E63F1A55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ABBD-9541-41B2-97C1-7B783C7CCD27}"/>
              </a:ext>
            </a:extLst>
          </p:cNvPr>
          <p:cNvSpPr txBox="1"/>
          <p:nvPr/>
        </p:nvSpPr>
        <p:spPr>
          <a:xfrm>
            <a:off x="5334000" y="990600"/>
            <a:ext cx="5965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assist UN country teams in scaling up country preparedness and response to COVID-19, WHO has developed these learning modules as a companion to the </a:t>
            </a:r>
            <a:r>
              <a:rPr lang="en-US" b="1" dirty="0"/>
              <a:t>Operational Planning Guidelines to Support Country Preparedness and Response</a:t>
            </a:r>
            <a:r>
              <a:rPr lang="en-US" dirty="0"/>
              <a:t>.</a:t>
            </a:r>
          </a:p>
          <a:p>
            <a:r>
              <a:rPr lang="en-US" dirty="0"/>
              <a:t>This 3-module learning package introduces the context for the need for a coordinated global response plan to the COVID-19 outbreak. It provides the required guidance to implement the Operational Planning Guidelines to Support Country Preparedness and Response. </a:t>
            </a:r>
          </a:p>
          <a:p>
            <a:endParaRPr lang="en-US" dirty="0"/>
          </a:p>
          <a:p>
            <a:r>
              <a:rPr lang="en-US" u="sng" dirty="0">
                <a:hlinkClick r:id="rId3"/>
              </a:rPr>
              <a:t>https://openwho.org/courses/UNCT-COVID19-preparedness-and-response-EN</a:t>
            </a:r>
            <a:r>
              <a:rPr lang="en-US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9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F0D6-1B5A-4245-BCB9-0C930E9F5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700" y="2133600"/>
            <a:ext cx="8610600" cy="1200329"/>
          </a:xfrm>
        </p:spPr>
        <p:txBody>
          <a:bodyPr/>
          <a:lstStyle/>
          <a:p>
            <a:r>
              <a:rPr lang="en-US" sz="4000" b="1" dirty="0"/>
              <a:t>Protecting your community and family members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BBD55-25A7-43DA-B066-65C1C5877F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42E4-6801-49DF-BAAB-BD0A2760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</p:spPr>
        <p:txBody>
          <a:bodyPr/>
          <a:lstStyle/>
          <a:p>
            <a:r>
              <a:rPr lang="en-US" dirty="0"/>
              <a:t>What can I do to prevent the spread of COVID-19?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311A7-E0A8-431D-BCE5-15FFC31D66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82D059-7B1E-4903-A56E-75BAD5B34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32A066-74D4-4919-B61F-8BE78B18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19999"/>
            <a:ext cx="6238875" cy="3333001"/>
          </a:xfrm>
        </p:spPr>
        <p:txBody>
          <a:bodyPr/>
          <a:lstStyle/>
          <a:p>
            <a:r>
              <a:rPr lang="en-US" dirty="0"/>
              <a:t>If you feel unwell, </a:t>
            </a:r>
            <a:r>
              <a:rPr lang="en-US" b="1" dirty="0"/>
              <a:t>stay home</a:t>
            </a:r>
          </a:p>
          <a:p>
            <a:r>
              <a:rPr lang="en-US" b="1" dirty="0">
                <a:solidFill>
                  <a:schemeClr val="accent2"/>
                </a:solidFill>
              </a:rPr>
              <a:t>Do not go to work, to school or to public spaces to avoid transmission of COVID-19 to others in the community.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F00541-1EC8-413D-86B1-BAFFFF85E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4000"/>
            <a:ext cx="2444614" cy="2161180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101879A-B4B5-4674-8D4A-48554799A7A2}"/>
              </a:ext>
            </a:extLst>
          </p:cNvPr>
          <p:cNvSpPr txBox="1">
            <a:spLocks/>
          </p:cNvSpPr>
          <p:nvPr/>
        </p:nvSpPr>
        <p:spPr>
          <a:xfrm>
            <a:off x="609600" y="4957646"/>
            <a:ext cx="8259832" cy="719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If you are unwell, you should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self-isolate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self-monitor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 avoid possible transmission to people in your community and family. </a:t>
            </a:r>
          </a:p>
        </p:txBody>
      </p:sp>
    </p:spTree>
    <p:extLst>
      <p:ext uri="{BB962C8B-B14F-4D97-AF65-F5344CB8AC3E}">
        <p14:creationId xmlns:p14="http://schemas.microsoft.com/office/powerpoint/2010/main" val="267736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86C1-7614-436C-95C8-C3840701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39" y="385340"/>
            <a:ext cx="4299188" cy="738664"/>
          </a:xfrm>
        </p:spPr>
        <p:txBody>
          <a:bodyPr/>
          <a:lstStyle/>
          <a:p>
            <a:r>
              <a:rPr lang="en-US" sz="2400" b="1" dirty="0"/>
              <a:t>Question: What is self-isolation</a:t>
            </a:r>
            <a:r>
              <a:rPr lang="en-US" sz="2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4DE6-9E64-4D4D-94D9-6AACE1077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30" y="316594"/>
            <a:ext cx="4829175" cy="719055"/>
          </a:xfrm>
        </p:spPr>
        <p:txBody>
          <a:bodyPr/>
          <a:lstStyle/>
          <a:p>
            <a:r>
              <a:rPr lang="en-US" sz="2400" b="1" dirty="0"/>
              <a:t>Explanation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7AC63-35E3-4F89-AAFD-D3759AA1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202" y="1468445"/>
            <a:ext cx="4444661" cy="447360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Answer:  </a:t>
            </a:r>
            <a:r>
              <a:rPr lang="en-US" sz="2100" dirty="0"/>
              <a:t>Self-isolation is when a person who is ill (i.e., fever or respiratory symptoms), voluntarily or based on his/her health care provider’s recommendation, stays at home and does not go to work, school, or public places. </a:t>
            </a:r>
          </a:p>
          <a:p>
            <a:endParaRPr lang="en-US" sz="2100" dirty="0"/>
          </a:p>
          <a:p>
            <a:r>
              <a:rPr lang="en-US" sz="2100" b="1" dirty="0"/>
              <a:t>What can I do? </a:t>
            </a:r>
            <a:r>
              <a:rPr lang="en-US" sz="2100" dirty="0"/>
              <a:t>If you feel unwell, stay home, and do not go to work and to public spaces.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5818AA-6DAD-4FB6-8D3A-1BFEC7A5A3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62069" y="1203527"/>
            <a:ext cx="4829175" cy="719055"/>
          </a:xfrm>
        </p:spPr>
        <p:txBody>
          <a:bodyPr/>
          <a:lstStyle/>
          <a:p>
            <a:pPr lvl="0"/>
            <a:r>
              <a:rPr lang="en-US" dirty="0"/>
              <a:t>Self-isolation is an important measure in order to avoid transmission of infection to others in the community, including family members.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59833-9183-4957-AD75-74EF6E9DE8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2129" y="2283008"/>
            <a:ext cx="4829175" cy="719055"/>
          </a:xfrm>
        </p:spPr>
        <p:txBody>
          <a:bodyPr/>
          <a:lstStyle/>
          <a:p>
            <a:pPr lvl="0"/>
            <a:r>
              <a:rPr lang="en-US" dirty="0"/>
              <a:t>If a person is in self-isolation it is because he/she is ill but not severely ill (requiring medical attention).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F5EAB9-38AF-4AEE-829C-8C2443A5668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52127" y="3506353"/>
            <a:ext cx="4829175" cy="1561147"/>
          </a:xfrm>
        </p:spPr>
        <p:txBody>
          <a:bodyPr/>
          <a:lstStyle/>
          <a:p>
            <a:pPr lvl="0"/>
            <a:r>
              <a:rPr lang="en-US" dirty="0"/>
              <a:t>The person in self-isolation should ideally have a room at home that is separated from other family members. If not possible, spatial distance of at least 1 meter (3 feet) from other family members and the use of a medical mask is recommended for the ill person with respiratory symptoms. The </a:t>
            </a:r>
            <a:r>
              <a:rPr lang="en-US"/>
              <a:t>person in </a:t>
            </a:r>
            <a:r>
              <a:rPr lang="en-US" dirty="0"/>
              <a:t>self-isolation should have dedicated utensils, plates, cups, towels and linens.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1E79C9-1699-46D1-99DD-BA4AA45E8B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5371" y="1147864"/>
            <a:ext cx="720725" cy="719138"/>
          </a:xfrm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0248AE-B68A-45EC-85EF-B2E9476CC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25371" y="2199147"/>
            <a:ext cx="720725" cy="719138"/>
          </a:xfrm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33BEF7-2CBF-4A50-A4B3-75E5E5DD63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5249" y="3220578"/>
            <a:ext cx="720725" cy="719138"/>
          </a:xfrm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0D1DAAF-DA7D-4DC2-99B6-4FECFD5105D8}"/>
              </a:ext>
            </a:extLst>
          </p:cNvPr>
          <p:cNvSpPr txBox="1">
            <a:spLocks/>
          </p:cNvSpPr>
          <p:nvPr/>
        </p:nvSpPr>
        <p:spPr>
          <a:xfrm>
            <a:off x="5375275" y="5312712"/>
            <a:ext cx="720725" cy="719138"/>
          </a:xfrm>
          <a:prstGeom prst="ellipse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A67B672-170F-4D01-BC77-5B51D6D1B7DA}"/>
              </a:ext>
            </a:extLst>
          </p:cNvPr>
          <p:cNvSpPr txBox="1">
            <a:spLocks/>
          </p:cNvSpPr>
          <p:nvPr/>
        </p:nvSpPr>
        <p:spPr>
          <a:xfrm>
            <a:off x="6352126" y="5478644"/>
            <a:ext cx="4829175" cy="7190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duration of self-isolation for a person with confirmed diagnosis of COVID-19 should be discussed with the healthcare provider and may require additional laboratory testing.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D1856A-C087-4D47-8848-92443860F18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3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86C1-7614-436C-95C8-C3840701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39" y="385340"/>
            <a:ext cx="4299188" cy="738664"/>
          </a:xfrm>
        </p:spPr>
        <p:txBody>
          <a:bodyPr/>
          <a:lstStyle/>
          <a:p>
            <a:r>
              <a:rPr lang="en-US" sz="2400" b="1" dirty="0"/>
              <a:t>Question: What is self-monitoring</a:t>
            </a:r>
            <a:r>
              <a:rPr lang="en-US" sz="2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4DE6-9E64-4D4D-94D9-6AACE1077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30" y="316594"/>
            <a:ext cx="4829175" cy="719055"/>
          </a:xfrm>
        </p:spPr>
        <p:txBody>
          <a:bodyPr/>
          <a:lstStyle/>
          <a:p>
            <a:r>
              <a:rPr lang="en-US" sz="2400" b="1" dirty="0"/>
              <a:t>Explanation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7AC63-35E3-4F89-AAFD-D3759AA1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202" y="1468445"/>
            <a:ext cx="4444661" cy="447360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Answer:  </a:t>
            </a:r>
            <a:r>
              <a:rPr lang="en-US" sz="2100" dirty="0"/>
              <a:t>Self-monitoring is done when a person is asymptomatic, and it includes daily measurement of temperature  and monitoring for development of clinical symptoms such as cough or difficulty breathing. </a:t>
            </a:r>
          </a:p>
          <a:p>
            <a:endParaRPr lang="en-US" sz="2100" dirty="0"/>
          </a:p>
          <a:p>
            <a:r>
              <a:rPr lang="en-US" sz="2100" b="1" dirty="0"/>
              <a:t>What can I do? </a:t>
            </a:r>
            <a:r>
              <a:rPr lang="en-US" sz="2100" dirty="0"/>
              <a:t>Self-monitor yourself if you think that you might have been exposed to COVID-19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5818AA-6DAD-4FB6-8D3A-1BFEC7A5A3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62069" y="1203527"/>
            <a:ext cx="4991731" cy="995620"/>
          </a:xfrm>
        </p:spPr>
        <p:txBody>
          <a:bodyPr/>
          <a:lstStyle/>
          <a:p>
            <a:pPr lvl="0"/>
            <a:r>
              <a:rPr lang="en-US" dirty="0"/>
              <a:t>Self-monitoring is recommended for those who have been exposed to an individual known to have COVID-19 or who have been in a COVID-19 affected country.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59833-9183-4957-AD75-74EF6E9DE8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2129" y="2367025"/>
            <a:ext cx="4829175" cy="719055"/>
          </a:xfrm>
        </p:spPr>
        <p:txBody>
          <a:bodyPr/>
          <a:lstStyle/>
          <a:p>
            <a:r>
              <a:rPr lang="en-US" dirty="0"/>
              <a:t>Self-monitoring is recommended for 14 days after the date of last exposure.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1E79C9-1699-46D1-99DD-BA4AA45E8B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5371" y="1147864"/>
            <a:ext cx="720725" cy="719138"/>
          </a:xfrm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0248AE-B68A-45EC-85EF-B2E9476CC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25371" y="2366983"/>
            <a:ext cx="720725" cy="719138"/>
          </a:xfrm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33BEF7-2CBF-4A50-A4B3-75E5E5DD63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25371" y="3580147"/>
            <a:ext cx="720725" cy="719138"/>
          </a:xfrm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A67B672-170F-4D01-BC77-5B51D6D1B7DA}"/>
              </a:ext>
            </a:extLst>
          </p:cNvPr>
          <p:cNvSpPr txBox="1">
            <a:spLocks/>
          </p:cNvSpPr>
          <p:nvPr/>
        </p:nvSpPr>
        <p:spPr>
          <a:xfrm>
            <a:off x="6365381" y="3580230"/>
            <a:ext cx="4829175" cy="7190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If any symptoms appear, stay home and practice self-isolation. Call your health-care provider or hotline, explain your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sy</a:t>
            </a:r>
            <a:r>
              <a:rPr lang="en-US" dirty="0" err="1">
                <a:solidFill>
                  <a:srgbClr val="383838"/>
                </a:solidFill>
                <a:latin typeface="Century Gothic"/>
              </a:rPr>
              <a:t>mptoms</a:t>
            </a:r>
            <a:r>
              <a:rPr lang="en-US" dirty="0">
                <a:solidFill>
                  <a:srgbClr val="383838"/>
                </a:solidFill>
                <a:latin typeface="Century Gothic"/>
              </a:rPr>
              <a:t> and possible exposure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lang="en-US" dirty="0">
                <a:solidFill>
                  <a:srgbClr val="383838"/>
                </a:solidFill>
                <a:latin typeface="Century Gothic"/>
              </a:rPr>
              <a:t>follow the advice provided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Contact your medical provider urgently if you have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difficulty breathing.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A7AC8-8AB1-49C3-87FC-664D685F987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08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FC31-D256-46A6-B100-79DF5B7F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6000"/>
            <a:ext cx="10801350" cy="757130"/>
          </a:xfrm>
        </p:spPr>
        <p:txBody>
          <a:bodyPr/>
          <a:lstStyle/>
          <a:p>
            <a:r>
              <a:rPr lang="en-US" sz="4800" b="1" dirty="0"/>
              <a:t>Science deep-dive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CD342-29B3-4685-B639-B0D0A29244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3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DC7D-BC68-4056-9FDF-BAB06292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4270"/>
          </a:xfrm>
        </p:spPr>
        <p:txBody>
          <a:bodyPr/>
          <a:lstStyle/>
          <a:p>
            <a:r>
              <a:rPr lang="en-US" sz="2800" dirty="0"/>
              <a:t>Update on clinical features in COVID-19:  New study published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1EE00-D3E6-46C2-9D2C-66D8DA8E9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6353605"/>
            <a:ext cx="11734800" cy="582376"/>
          </a:xfrm>
        </p:spPr>
        <p:txBody>
          <a:bodyPr>
            <a:normAutofit/>
          </a:bodyPr>
          <a:lstStyle/>
          <a:p>
            <a:r>
              <a:rPr lang="en-US" sz="1200" dirty="0"/>
              <a:t>Clinical Characteristics of Coronavirus Disease 2019 in China. Wei-</a:t>
            </a:r>
            <a:r>
              <a:rPr lang="en-US" sz="1200" dirty="0" err="1"/>
              <a:t>Jie</a:t>
            </a:r>
            <a:r>
              <a:rPr lang="en-US" sz="1200" dirty="0"/>
              <a:t> Guan et al. New England Journal of Medicine, February 28, 2020</a:t>
            </a:r>
            <a:br>
              <a:rPr lang="en-US" sz="1200" dirty="0"/>
            </a:br>
            <a:r>
              <a:rPr lang="en-US" sz="1200" dirty="0"/>
              <a:t>DOI: 10.1056/NEJMoa2002032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0CE0A25-3B30-47B8-89AD-F033FB994752}"/>
              </a:ext>
            </a:extLst>
          </p:cNvPr>
          <p:cNvGraphicFramePr>
            <a:graphicFrameLocks noGrp="1"/>
          </p:cNvGraphicFramePr>
          <p:nvPr>
            <p:ph idx="11"/>
            <p:extLst/>
          </p:nvPr>
        </p:nvGraphicFramePr>
        <p:xfrm>
          <a:off x="228599" y="2021922"/>
          <a:ext cx="5543243" cy="41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66">
                  <a:extLst>
                    <a:ext uri="{9D8B030D-6E8A-4147-A177-3AD203B41FA5}">
                      <a16:colId xmlns:a16="http://schemas.microsoft.com/office/drawing/2014/main" val="734141758"/>
                    </a:ext>
                  </a:extLst>
                </a:gridCol>
                <a:gridCol w="2876277">
                  <a:extLst>
                    <a:ext uri="{9D8B030D-6E8A-4147-A177-3AD203B41FA5}">
                      <a16:colId xmlns:a16="http://schemas.microsoft.com/office/drawing/2014/main" val="3295162754"/>
                    </a:ext>
                  </a:extLst>
                </a:gridCol>
              </a:tblGrid>
              <a:tr h="11043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Signs and symptoms when being admitted to hospital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272444"/>
                  </a:ext>
                </a:extLst>
              </a:tr>
              <a:tr h="360270">
                <a:tc>
                  <a:txBody>
                    <a:bodyPr/>
                    <a:lstStyle/>
                    <a:p>
                      <a:r>
                        <a:rPr lang="en-US" sz="1600" dirty="0"/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92236"/>
                  </a:ext>
                </a:extLst>
              </a:tr>
              <a:tr h="360270">
                <a:tc>
                  <a:txBody>
                    <a:bodyPr/>
                    <a:lstStyle/>
                    <a:p>
                      <a:r>
                        <a:rPr lang="en-US" sz="1600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136275"/>
                  </a:ext>
                </a:extLst>
              </a:tr>
              <a:tr h="360270">
                <a:tc>
                  <a:txBody>
                    <a:bodyPr/>
                    <a:lstStyle/>
                    <a:p>
                      <a:r>
                        <a:rPr lang="en-US" sz="16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938087"/>
                  </a:ext>
                </a:extLst>
              </a:tr>
              <a:tr h="360270">
                <a:tc>
                  <a:txBody>
                    <a:bodyPr/>
                    <a:lstStyle/>
                    <a:p>
                      <a:r>
                        <a:rPr lang="en-US" sz="1600" dirty="0"/>
                        <a:t>Sputum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935308"/>
                  </a:ext>
                </a:extLst>
              </a:tr>
              <a:tr h="360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Shortness of breath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66231"/>
                  </a:ext>
                </a:extLst>
              </a:tr>
              <a:tr h="622284">
                <a:tc>
                  <a:txBody>
                    <a:bodyPr/>
                    <a:lstStyle/>
                    <a:p>
                      <a:r>
                        <a:rPr lang="en-US" sz="1600" dirty="0"/>
                        <a:t>Aches and pains (myalgia)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33979"/>
                  </a:ext>
                </a:extLst>
              </a:tr>
              <a:tr h="622284">
                <a:tc>
                  <a:txBody>
                    <a:bodyPr/>
                    <a:lstStyle/>
                    <a:p>
                      <a:r>
                        <a:rPr lang="en-US" sz="1600" dirty="0"/>
                        <a:t>Low white blood cell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93441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50BB0C-F8A9-4B96-A596-4849FFF1AF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BCAD419-04AB-491F-AD28-2F6AE1C35B79}"/>
              </a:ext>
            </a:extLst>
          </p:cNvPr>
          <p:cNvSpPr txBox="1">
            <a:spLocks/>
          </p:cNvSpPr>
          <p:nvPr/>
        </p:nvSpPr>
        <p:spPr>
          <a:xfrm>
            <a:off x="149154" y="1438806"/>
            <a:ext cx="11893692" cy="582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B1F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1,099 patients with laboratory-confirmed COVID-19 across 552 hospitals in 30 provinces of China.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B1F1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087221-BCD6-4B14-99BF-8637ACB0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291" y="1976563"/>
            <a:ext cx="5556107" cy="4299062"/>
          </a:xfrm>
        </p:spPr>
        <p:txBody>
          <a:bodyPr/>
          <a:lstStyle/>
          <a:p>
            <a:r>
              <a:rPr lang="en-US" sz="2000" dirty="0"/>
              <a:t>Median age of patients:  47 years (IQR 35 – 58) </a:t>
            </a:r>
          </a:p>
          <a:p>
            <a:r>
              <a:rPr lang="en-US" sz="2000" dirty="0"/>
              <a:t>Median incubation period: 4 days (IQR 2 – 7)</a:t>
            </a:r>
          </a:p>
          <a:p>
            <a:r>
              <a:rPr lang="en-US" sz="2000" dirty="0"/>
              <a:t>3.5% were healthcare workers </a:t>
            </a:r>
          </a:p>
          <a:p>
            <a:r>
              <a:rPr lang="en-US" sz="2000" dirty="0"/>
              <a:t>40.9% had no abnormalities on chest X-ray at time of hospital admission</a:t>
            </a:r>
          </a:p>
          <a:p>
            <a:r>
              <a:rPr lang="en-US" sz="2000" dirty="0"/>
              <a:t>Median duration of hospitalization: 12 days (Mean 12.8 days</a:t>
            </a:r>
          </a:p>
          <a:p>
            <a:r>
              <a:rPr lang="en-US" sz="2000" dirty="0"/>
              <a:t>88.7% of patients developed fever during their hospital stay. </a:t>
            </a:r>
          </a:p>
        </p:txBody>
      </p:sp>
    </p:spTree>
    <p:extLst>
      <p:ext uri="{BB962C8B-B14F-4D97-AF65-F5344CB8AC3E}">
        <p14:creationId xmlns:p14="http://schemas.microsoft.com/office/powerpoint/2010/main" val="302408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256030"/>
          </a:xfrm>
          <a:custGeom>
            <a:avLst/>
            <a:gdLst/>
            <a:ahLst/>
            <a:cxnLst/>
            <a:rect l="l" t="t" r="r" b="b"/>
            <a:pathLst>
              <a:path w="12192000" h="1256030">
                <a:moveTo>
                  <a:pt x="12192000" y="0"/>
                </a:moveTo>
                <a:lnTo>
                  <a:pt x="0" y="0"/>
                </a:lnTo>
                <a:lnTo>
                  <a:pt x="0" y="1255776"/>
                </a:lnTo>
                <a:lnTo>
                  <a:pt x="12192000" y="12557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54482"/>
            <a:ext cx="3401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0" dirty="0"/>
              <a:t>More</a:t>
            </a:r>
            <a:r>
              <a:rPr spc="-290" dirty="0"/>
              <a:t> </a:t>
            </a:r>
            <a:r>
              <a:rPr spc="-85" dirty="0"/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824" y="1403349"/>
            <a:ext cx="10513975" cy="3013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WHO</a:t>
            </a:r>
            <a:r>
              <a:rPr sz="2800" b="1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 </a:t>
            </a:r>
            <a:r>
              <a:rPr sz="2800" b="1" spc="-5" dirty="0">
                <a:solidFill>
                  <a:srgbClr val="383838"/>
                </a:solidFill>
                <a:latin typeface="Century Gothic" panose="020B0502020202020204" pitchFamily="34" charset="0"/>
                <a:cs typeface="Gothic Uralic"/>
              </a:rPr>
              <a:t>sources:</a:t>
            </a:r>
            <a:endParaRPr sz="2800" dirty="0">
              <a:latin typeface="Century Gothic" panose="020B0502020202020204" pitchFamily="34" charset="0"/>
              <a:cs typeface="Gothic Uralic"/>
            </a:endParaRPr>
          </a:p>
          <a:p>
            <a:pPr marL="12700">
              <a:lnSpc>
                <a:spcPct val="200000"/>
              </a:lnSpc>
              <a:spcBef>
                <a:spcPts val="1605"/>
              </a:spcBef>
            </a:pPr>
            <a:r>
              <a:rPr lang="fr-CH" sz="2000" spc="9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COVID-19 </a:t>
            </a:r>
            <a:r>
              <a:rPr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</a:t>
            </a:r>
            <a:r>
              <a:rPr lang="en-US" sz="2000" spc="-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sz="2000" spc="-3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5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2"/>
              </a:rPr>
              <a:t>https://www.who.int/health-topics/coronavirus</a:t>
            </a:r>
            <a:endParaRPr sz="2000" dirty="0"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3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WHO </a:t>
            </a:r>
            <a:r>
              <a:rPr sz="2000" spc="-9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Travel </a:t>
            </a:r>
            <a:r>
              <a:rPr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Advice</a:t>
            </a:r>
            <a:r>
              <a:rPr lang="en-US" sz="2000" spc="6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:</a:t>
            </a:r>
            <a:r>
              <a:rPr sz="2000" spc="-32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65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3"/>
              </a:rPr>
              <a:t>https://www.who.int/ith/en/</a:t>
            </a:r>
            <a:endParaRPr lang="en-US" sz="2000" u="heavy" dirty="0">
              <a:uFill>
                <a:solidFill>
                  <a:srgbClr val="008DC8"/>
                </a:solidFill>
              </a:u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13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Email: </a:t>
            </a:r>
            <a:r>
              <a:rPr sz="2000" u="heavy" spc="-14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4"/>
              </a:rPr>
              <a:t>EPI-WIN@who.int </a:t>
            </a:r>
            <a:r>
              <a:rPr sz="2000" spc="-140" dirty="0">
                <a:solidFill>
                  <a:srgbClr val="008DC8"/>
                </a:solidFill>
                <a:latin typeface="Century Gothic" panose="020B0502020202020204" pitchFamily="34" charset="0"/>
                <a:cs typeface="Verdana"/>
              </a:rPr>
              <a:t> </a:t>
            </a:r>
            <a:endParaRPr lang="en-US" sz="2000" spc="-140" dirty="0">
              <a:solidFill>
                <a:srgbClr val="008DC8"/>
              </a:solidFill>
              <a:latin typeface="Century Gothic" panose="020B0502020202020204" pitchFamily="34" charset="0"/>
              <a:cs typeface="Verdana"/>
            </a:endParaRPr>
          </a:p>
          <a:p>
            <a:pPr marL="12700" marR="502920">
              <a:lnSpc>
                <a:spcPct val="200000"/>
              </a:lnSpc>
            </a:pPr>
            <a:r>
              <a:rPr sz="2000" spc="-85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Website:</a:t>
            </a:r>
            <a:r>
              <a:rPr sz="2000" spc="-200" dirty="0">
                <a:solidFill>
                  <a:srgbClr val="383838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sz="2000" u="heavy" spc="-90" dirty="0">
                <a:solidFill>
                  <a:srgbClr val="008DC8"/>
                </a:solidFill>
                <a:uFill>
                  <a:solidFill>
                    <a:srgbClr val="008DC8"/>
                  </a:solidFill>
                </a:uFill>
                <a:latin typeface="Century Gothic" panose="020B0502020202020204" pitchFamily="34" charset="0"/>
                <a:cs typeface="Verdana"/>
                <a:hlinkClick r:id="rId5"/>
              </a:rPr>
              <a:t>www.EPI-WIN.com</a:t>
            </a:r>
            <a:endParaRPr sz="20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90988" y="5771388"/>
            <a:ext cx="2000885" cy="1087120"/>
          </a:xfrm>
          <a:custGeom>
            <a:avLst/>
            <a:gdLst/>
            <a:ahLst/>
            <a:cxnLst/>
            <a:rect l="l" t="t" r="r" b="b"/>
            <a:pathLst>
              <a:path w="2000884" h="1087120">
                <a:moveTo>
                  <a:pt x="2000250" y="0"/>
                </a:moveTo>
                <a:lnTo>
                  <a:pt x="0" y="1086611"/>
                </a:lnTo>
                <a:lnTo>
                  <a:pt x="2000757" y="1086611"/>
                </a:lnTo>
                <a:lnTo>
                  <a:pt x="2000864" y="1035519"/>
                </a:lnTo>
                <a:lnTo>
                  <a:pt x="2000250" y="0"/>
                </a:lnTo>
                <a:close/>
              </a:path>
            </a:pathLst>
          </a:custGeom>
          <a:solidFill>
            <a:srgbClr val="E8E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0295" y="0"/>
            <a:ext cx="1442085" cy="1256030"/>
          </a:xfrm>
          <a:custGeom>
            <a:avLst/>
            <a:gdLst/>
            <a:ahLst/>
            <a:cxnLst/>
            <a:rect l="l" t="t" r="r" b="b"/>
            <a:pathLst>
              <a:path w="1442084" h="1256030">
                <a:moveTo>
                  <a:pt x="1441703" y="0"/>
                </a:moveTo>
                <a:lnTo>
                  <a:pt x="0" y="0"/>
                </a:lnTo>
                <a:lnTo>
                  <a:pt x="1441703" y="1255776"/>
                </a:lnTo>
                <a:lnTo>
                  <a:pt x="1441703" y="0"/>
                </a:lnTo>
                <a:close/>
              </a:path>
            </a:pathLst>
          </a:custGeom>
          <a:solidFill>
            <a:srgbClr val="E8E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90"/>
              <a:t>03/03/2020</a:t>
            </a:r>
            <a:endParaRPr spc="-90" dirty="0"/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27CAF8-E7E9-41D4-8438-8124ABEB6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55110"/>
            <a:ext cx="1676400" cy="513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F636-E8A2-4DB2-B244-19882BE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7017"/>
            <a:ext cx="4406936" cy="2339102"/>
          </a:xfrm>
        </p:spPr>
        <p:txBody>
          <a:bodyPr/>
          <a:lstStyle/>
          <a:p>
            <a:br>
              <a:rPr lang="en-US" sz="2400" dirty="0"/>
            </a:br>
            <a:r>
              <a:rPr lang="en-US" sz="2400" dirty="0"/>
              <a:t>Current Situation</a:t>
            </a:r>
            <a:br>
              <a:rPr lang="en-US" sz="2400" dirty="0"/>
            </a:br>
            <a:br>
              <a:rPr lang="en-US" sz="2400" dirty="0"/>
            </a:br>
            <a:r>
              <a:rPr lang="en-US" sz="1600" dirty="0"/>
              <a:t>Globally: 90,893 confirmed cases and </a:t>
            </a:r>
            <a:br>
              <a:rPr lang="en-US" sz="1600" dirty="0"/>
            </a:br>
            <a:r>
              <a:rPr lang="en-US" sz="1600" dirty="0"/>
              <a:t>3,110 deaths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B7BF3-4243-4269-8D10-CD341EFB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4890F7-48B4-4868-B983-7C471DDD4C0B}"/>
              </a:ext>
            </a:extLst>
          </p:cNvPr>
          <p:cNvCxnSpPr>
            <a:cxnSpLocks/>
          </p:cNvCxnSpPr>
          <p:nvPr/>
        </p:nvCxnSpPr>
        <p:spPr>
          <a:xfrm>
            <a:off x="502920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9AFB89-1D95-439C-821D-E79B7F926DA2}"/>
              </a:ext>
            </a:extLst>
          </p:cNvPr>
          <p:cNvSpPr txBox="1"/>
          <p:nvPr/>
        </p:nvSpPr>
        <p:spPr>
          <a:xfrm>
            <a:off x="5545710" y="533400"/>
            <a:ext cx="685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Cases by country/territory/area (as of 3 March 6am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DF77DB-DDDC-450D-A6E6-6E2A8ED7E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799" y="1066800"/>
            <a:ext cx="6019795" cy="556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b="1" dirty="0">
                <a:solidFill>
                  <a:schemeClr val="tx2"/>
                </a:solidFill>
              </a:rPr>
              <a:t>Updates from last 24 hours</a:t>
            </a:r>
          </a:p>
          <a:p>
            <a:pPr marL="0" indent="0">
              <a:spcBef>
                <a:spcPts val="3000"/>
              </a:spcBef>
              <a:buNone/>
            </a:pPr>
            <a:r>
              <a:rPr b="1" dirty="0"/>
              <a:t>China:</a:t>
            </a:r>
          </a:p>
          <a:p>
            <a:pPr lvl="1"/>
            <a:r>
              <a:rPr lang="en-US" b="1" dirty="0"/>
              <a:t>129 new confirmed cases: 88% (114) cases from Hubei</a:t>
            </a:r>
          </a:p>
          <a:p>
            <a:pPr lvl="1"/>
            <a:r>
              <a:rPr lang="en-US" b="1" dirty="0"/>
              <a:t>31 new deaths: Hubei (100%)</a:t>
            </a:r>
          </a:p>
          <a:p>
            <a:pPr lvl="1"/>
            <a:r>
              <a:rPr lang="en-US" b="1" dirty="0"/>
              <a:t>129 new suspected cases</a:t>
            </a:r>
          </a:p>
          <a:p>
            <a:pPr marL="0" indent="0">
              <a:spcBef>
                <a:spcPts val="3000"/>
              </a:spcBef>
              <a:buNone/>
            </a:pPr>
            <a:r>
              <a:rPr b="1" dirty="0"/>
              <a:t>Outside China:</a:t>
            </a:r>
            <a:endParaRPr lang="en-US" b="1" dirty="0"/>
          </a:p>
          <a:p>
            <a:pPr lvl="1"/>
            <a:r>
              <a:rPr lang="en-US" b="1" dirty="0"/>
              <a:t>1,848 new confirmed cases:</a:t>
            </a:r>
            <a:r>
              <a:rPr lang="en-US" dirty="0"/>
              <a:t> Republic of Korea(600), Iran (Islamic Republic of)(523), Italy(347), France(91), Spain(69), Japan(29), Germany(28), United States of America(26), Kuwait(10), Canada(8), Austria(8), San Marino(7), Iraq(7), Belgium(7), Switzerland(6), Norway(6), </a:t>
            </a:r>
            <a:r>
              <a:rPr lang="en-US" b="1" dirty="0">
                <a:solidFill>
                  <a:srgbClr val="FF0000"/>
                </a:solidFill>
              </a:rPr>
              <a:t>Iceland(7)</a:t>
            </a:r>
            <a:r>
              <a:rPr lang="en-US" dirty="0"/>
              <a:t>, Australia(6), Netherlands(5), Malaysia(5), </a:t>
            </a:r>
            <a:r>
              <a:rPr lang="en-US" b="1" dirty="0">
                <a:solidFill>
                  <a:srgbClr val="FF0000"/>
                </a:solidFill>
              </a:rPr>
              <a:t>Ecuador(5), Qatar(4)</a:t>
            </a:r>
            <a:r>
              <a:rPr lang="en-US" dirty="0"/>
              <a:t>, Algeria(4), The United Kingdom(3), Mexico(3), Lebanon(3), Israel(3), Singapore(2), </a:t>
            </a:r>
            <a:r>
              <a:rPr lang="en-US" b="1" dirty="0">
                <a:solidFill>
                  <a:srgbClr val="FF0000"/>
                </a:solidFill>
              </a:rPr>
              <a:t>Portugal(2), Morocco(2), Indonesia(2)</a:t>
            </a:r>
            <a:r>
              <a:rPr lang="en-US" dirty="0"/>
              <a:t>, India(2), Croatia(2), Bahrain(2), </a:t>
            </a:r>
            <a:r>
              <a:rPr lang="en-US" b="1" dirty="0">
                <a:solidFill>
                  <a:srgbClr val="FF0000"/>
                </a:solidFill>
              </a:rPr>
              <a:t>Tunisia(1)</a:t>
            </a:r>
            <a:r>
              <a:rPr lang="en-US" dirty="0"/>
              <a:t>, Thailand(1), Sweden(1), </a:t>
            </a:r>
            <a:r>
              <a:rPr lang="en-US" b="1" dirty="0">
                <a:solidFill>
                  <a:srgbClr val="FF0000"/>
                </a:solidFill>
              </a:rPr>
              <a:t>Senegal(1), Saudi Arabia(1)</a:t>
            </a:r>
            <a:r>
              <a:rPr lang="en-US" dirty="0"/>
              <a:t>, Russian Federation(1), Pakistan(1), </a:t>
            </a:r>
            <a:r>
              <a:rPr lang="en-US" b="1" dirty="0">
                <a:solidFill>
                  <a:srgbClr val="FF0000"/>
                </a:solidFill>
              </a:rPr>
              <a:t>Latvia(1), Jordan(1),</a:t>
            </a:r>
            <a:r>
              <a:rPr lang="en-US" dirty="0"/>
              <a:t> Finland(1), Egypt(1), Dominican Republic(1), Denmark(1), </a:t>
            </a:r>
            <a:r>
              <a:rPr lang="en-US" b="1" dirty="0">
                <a:solidFill>
                  <a:srgbClr val="FF0000"/>
                </a:solidFill>
              </a:rPr>
              <a:t>Andorra(1)</a:t>
            </a:r>
          </a:p>
          <a:p>
            <a:pPr lvl="1"/>
            <a:r>
              <a:rPr lang="en-US" b="1" dirty="0"/>
              <a:t>36 new deaths: </a:t>
            </a:r>
            <a:r>
              <a:rPr lang="en-US" dirty="0"/>
              <a:t> Italy (17), Iran (Islamic Republic of)(12), Republic of Korea(6), France(1)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BC773-F694-45FC-8C1B-B708303B476D}"/>
              </a:ext>
            </a:extLst>
          </p:cNvPr>
          <p:cNvSpPr txBox="1"/>
          <p:nvPr/>
        </p:nvSpPr>
        <p:spPr>
          <a:xfrm>
            <a:off x="1676400" y="4876800"/>
            <a:ext cx="3124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WHO Situation dashboard </a:t>
            </a:r>
            <a:r>
              <a:rPr lang="en-US" sz="1100" dirty="0">
                <a:hlinkClick r:id="rId3"/>
              </a:rPr>
              <a:t>https://experience.arcgis.com/experience/685d0ace521648f8a5beeeee1b9125cd</a:t>
            </a:r>
            <a:r>
              <a:rPr lang="en-US" sz="1100" dirty="0"/>
              <a:t> </a:t>
            </a:r>
          </a:p>
        </p:txBody>
      </p:sp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493567B-9337-40AD-8A20-2A3048A08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3" y="1905000"/>
            <a:ext cx="47162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D0E0-374F-49BB-8A2B-A5A86FD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Cases of COVID-19 since 1 February 2020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4596-C934-414A-BFC3-CF640D59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6031AB5-AD8A-4AD6-8A3A-9AB8B11538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255824"/>
          <a:ext cx="12192000" cy="56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71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7658-9B2F-4D8E-9E34-44D7E6D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5825"/>
          </a:xfrm>
        </p:spPr>
        <p:txBody>
          <a:bodyPr/>
          <a:lstStyle/>
          <a:p>
            <a:r>
              <a:rPr lang="en-US" dirty="0"/>
              <a:t>Key epidemiological insights from China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452C0-4E8E-437C-99CA-24368C963D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03/03/2020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2B637B-24A6-4FE3-9427-0855DD8F3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6CB83D-3B35-49D9-BED5-CF0989A6A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9286875" cy="5086350"/>
          </a:xfrm>
        </p:spPr>
        <p:txBody>
          <a:bodyPr>
            <a:normAutofit fontScale="85000" lnSpcReduction="20000"/>
          </a:bodyPr>
          <a:lstStyle/>
          <a:p>
            <a:pPr marL="914400" lvl="1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At </a:t>
            </a:r>
            <a:r>
              <a:rPr lang="en-US" b="1" dirty="0">
                <a:solidFill>
                  <a:srgbClr val="002060"/>
                </a:solidFill>
              </a:rPr>
              <a:t>diagnosis</a:t>
            </a:r>
            <a:r>
              <a:rPr lang="en-US" dirty="0">
                <a:solidFill>
                  <a:srgbClr val="002060"/>
                </a:solidFill>
              </a:rPr>
              <a:t> approx. 80% of cases are mild/moderate; 15% severe; 5% critical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Disease progression</a:t>
            </a:r>
            <a:r>
              <a:rPr lang="en-US" dirty="0">
                <a:solidFill>
                  <a:srgbClr val="002060"/>
                </a:solidFill>
              </a:rPr>
              <a:t>: approx. 10-15% of mild/moderate cases become severe, and approximately 15-20% of severe become critical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Average times: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from exposure to symptom onset is 5-6 days after infection; 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from symptoms to recovery for mild cases is 2 weeks; 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from symptoms to recovery for severe cases is 3-6 weeks;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from symptoms onset to death is from 1 week (critical) to 2-8 weeks.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COVID-19 much less frequent in </a:t>
            </a:r>
            <a:r>
              <a:rPr lang="en-US" b="1" dirty="0">
                <a:solidFill>
                  <a:srgbClr val="002060"/>
                </a:solidFill>
              </a:rPr>
              <a:t>children </a:t>
            </a:r>
            <a:r>
              <a:rPr lang="en-US" dirty="0">
                <a:solidFill>
                  <a:srgbClr val="002060"/>
                </a:solidFill>
              </a:rPr>
              <a:t>than adults,  children tend to have milder disease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6" y="-38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D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688602"/>
            <a:ext cx="12192000" cy="5169535"/>
            <a:chOff x="0" y="1688602"/>
            <a:chExt cx="12192000" cy="5169535"/>
          </a:xfrm>
        </p:grpSpPr>
        <p:sp>
          <p:nvSpPr>
            <p:cNvPr id="5" name="object 5"/>
            <p:cNvSpPr/>
            <p:nvPr/>
          </p:nvSpPr>
          <p:spPr>
            <a:xfrm>
              <a:off x="0" y="1688602"/>
              <a:ext cx="12191999" cy="51693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18131"/>
              <a:ext cx="12192000" cy="5039995"/>
            </a:xfrm>
            <a:custGeom>
              <a:avLst/>
              <a:gdLst/>
              <a:ahLst/>
              <a:cxnLst/>
              <a:rect l="l" t="t" r="r" b="b"/>
              <a:pathLst>
                <a:path w="12192000" h="5039995">
                  <a:moveTo>
                    <a:pt x="12192000" y="0"/>
                  </a:moveTo>
                  <a:lnTo>
                    <a:pt x="0" y="0"/>
                  </a:lnTo>
                  <a:lnTo>
                    <a:pt x="0" y="5039868"/>
                  </a:lnTo>
                  <a:lnTo>
                    <a:pt x="12192000" y="50398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1731" y="2286000"/>
            <a:ext cx="6585584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dirty="0">
                <a:latin typeface="Gothic Uralic"/>
                <a:cs typeface="Gothic Uralic"/>
              </a:rPr>
              <a:t>Current COVID-19 Transmission “Hotspots”</a:t>
            </a:r>
            <a:br>
              <a:rPr lang="en-US" sz="4800" b="1" spc="-5" dirty="0">
                <a:latin typeface="Gothic Uralic"/>
                <a:cs typeface="Gothic Uralic"/>
              </a:rPr>
            </a:br>
            <a:br>
              <a:rPr lang="en-US" sz="4800" b="1" spc="-5" dirty="0">
                <a:latin typeface="Gothic Uralic"/>
                <a:cs typeface="Gothic Uralic"/>
              </a:rPr>
            </a:br>
            <a:endParaRPr sz="4800" dirty="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90988" y="5771388"/>
            <a:ext cx="2000885" cy="1087120"/>
          </a:xfrm>
          <a:custGeom>
            <a:avLst/>
            <a:gdLst/>
            <a:ahLst/>
            <a:cxnLst/>
            <a:rect l="l" t="t" r="r" b="b"/>
            <a:pathLst>
              <a:path w="2000884" h="1087120">
                <a:moveTo>
                  <a:pt x="2000250" y="0"/>
                </a:moveTo>
                <a:lnTo>
                  <a:pt x="0" y="1086611"/>
                </a:lnTo>
                <a:lnTo>
                  <a:pt x="2000757" y="1086611"/>
                </a:lnTo>
                <a:lnTo>
                  <a:pt x="2000864" y="1035519"/>
                </a:lnTo>
                <a:lnTo>
                  <a:pt x="2000250" y="0"/>
                </a:lnTo>
                <a:close/>
              </a:path>
            </a:pathLst>
          </a:custGeom>
          <a:solidFill>
            <a:srgbClr val="008DC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9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03/03/2020</a:t>
            </a:r>
            <a:endParaRPr kumimoji="0" sz="1200" b="0" i="0" u="none" strike="noStrike" kern="1200" cap="none" spc="-9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ABDB54-9C12-4102-9B6C-7A5D2BC74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" y="6233160"/>
            <a:ext cx="179251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5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C72FD4-93EF-4CBC-9CD9-19DF1411B1E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12192000" cy="125582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684000" tIns="576000" rIns="684000" bIns="180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Hotspot: Italy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0D0E0-374F-49BB-8A2B-A5A86FD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Hotspot: Italy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9C4582D-4CAA-4192-9855-898A2BA2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90283" y="5772118"/>
            <a:ext cx="2001922" cy="108588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DCDBCB9-721C-4C90-9387-76ED63C5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0"/>
            <a:ext cx="1905000" cy="127062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7B1AA1-7CE1-4428-AAF5-1DF2A7B085C4}"/>
              </a:ext>
            </a:extLst>
          </p:cNvPr>
          <p:cNvSpPr txBox="1">
            <a:spLocks/>
          </p:cNvSpPr>
          <p:nvPr/>
        </p:nvSpPr>
        <p:spPr>
          <a:xfrm>
            <a:off x="4645742" y="1255821"/>
            <a:ext cx="7543800" cy="5602176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Main features of the outbreak: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entury Gothic"/>
              </a:rPr>
              <a:t>2036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confirmed cases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entury Gothic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deaths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 initial investigation by Italian authorities has found several clusters of cases in different regions of northern Italy, with evidence of local transmission of COVID-19.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Press release: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http://www.euro.who.int/en/health-topics/health-emergencies/coronavirus-covid-19/news/news/2020/2/joint-who-and-ecdc-mission-in-italy-to-support-covid-19-control-and-prevention-efforts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3429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E2D80D-94E0-4DD7-91AD-086AA78BF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411336"/>
              </p:ext>
            </p:extLst>
          </p:nvPr>
        </p:nvGraphicFramePr>
        <p:xfrm>
          <a:off x="0" y="1270620"/>
          <a:ext cx="4643079" cy="560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248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D0E0-374F-49BB-8A2B-A5A86FD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Hotspot: Republic of Korea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1C555D-426E-4931-871B-B7051E69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14" y="0"/>
            <a:ext cx="1883736" cy="1255824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9C4582D-4CAA-4192-9855-898A2BA2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90283" y="5772118"/>
            <a:ext cx="2001922" cy="108588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264A542-C943-44A6-B489-71A550603229}"/>
              </a:ext>
            </a:extLst>
          </p:cNvPr>
          <p:cNvSpPr txBox="1">
            <a:spLocks/>
          </p:cNvSpPr>
          <p:nvPr/>
        </p:nvSpPr>
        <p:spPr>
          <a:xfrm>
            <a:off x="4645742" y="1255820"/>
            <a:ext cx="7543800" cy="5602177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Main features of the outbreak: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FFFF"/>
                </a:solidFill>
                <a:latin typeface="Century Gothic"/>
              </a:rPr>
              <a:t>4812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confirmed cases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FFFFFF"/>
                </a:solidFill>
                <a:latin typeface="Century Gothic"/>
              </a:rPr>
              <a:t>28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deaths</a:t>
            </a:r>
          </a:p>
          <a:p>
            <a:pPr marL="400050" lvl="0" indent="-342900">
              <a:buFont typeface="Arial" panose="020B0604020202020204" pitchFamily="34" charset="0"/>
              <a:buChar char="•"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Approximately </a:t>
            </a:r>
            <a:r>
              <a:rPr lang="en-US" sz="1800" b="1" dirty="0">
                <a:solidFill>
                  <a:srgbClr val="FFFFFF"/>
                </a:solidFill>
              </a:rPr>
              <a:t>77% have been reported from Daegu and </a:t>
            </a:r>
            <a:r>
              <a:rPr lang="en-US" sz="1800" b="1" dirty="0" err="1">
                <a:solidFill>
                  <a:srgbClr val="FFFFFF"/>
                </a:solidFill>
              </a:rPr>
              <a:t>Gyeongbuk</a:t>
            </a:r>
            <a:r>
              <a:rPr lang="en-US" sz="1800" b="1" dirty="0">
                <a:solidFill>
                  <a:srgbClr val="FFFFFF"/>
                </a:solidFill>
              </a:rPr>
              <a:t> area. </a:t>
            </a:r>
          </a:p>
          <a:p>
            <a:pPr marL="40005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FFFF"/>
                </a:solidFill>
              </a:rPr>
              <a:t>The recent deaths are all from hospitalized patients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majority of the transmission to date is confined to people who were in a specific place at a specific time </a:t>
            </a:r>
          </a:p>
          <a:p>
            <a:pPr marL="3429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0D9B76F-1FD9-458F-BF7F-28C7F5C46B84}"/>
              </a:ext>
            </a:extLst>
          </p:cNvPr>
          <p:cNvGraphicFramePr/>
          <p:nvPr>
            <p:extLst/>
          </p:nvPr>
        </p:nvGraphicFramePr>
        <p:xfrm>
          <a:off x="-22293" y="1255813"/>
          <a:ext cx="4743245" cy="560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55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756963E-FF91-47F7-A524-1228B045E91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12192000" cy="125582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684000" tIns="576000" rIns="684000" bIns="180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Hotspot: Islamic Republic of Iran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0D0E0-374F-49BB-8A2B-A5A86FD6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Hotspot: Islamic Republic of Iran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9C4582D-4CAA-4192-9855-898A2BA2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90283" y="5772118"/>
            <a:ext cx="2001922" cy="108588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03/03/2020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ED92750-7E15-4A86-89EB-B6656F982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-2"/>
            <a:ext cx="2209800" cy="126243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4D3C50A-6078-4C16-AF2B-19C7C51E6A48}"/>
              </a:ext>
            </a:extLst>
          </p:cNvPr>
          <p:cNvSpPr txBox="1">
            <a:spLocks/>
          </p:cNvSpPr>
          <p:nvPr/>
        </p:nvSpPr>
        <p:spPr>
          <a:xfrm>
            <a:off x="4645742" y="1255820"/>
            <a:ext cx="7543800" cy="5602177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Main features of the outbreak: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entury Gothic"/>
              </a:rPr>
              <a:t>1501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confirmed cases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entury Gothic"/>
              </a:rPr>
              <a:t>66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deaths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WHO team is on the ground in Iran to provide support</a:t>
            </a:r>
          </a:p>
          <a:p>
            <a:pPr marL="40005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D4E9129-BBDD-42FF-A248-35FA392BD4F8}"/>
              </a:ext>
            </a:extLst>
          </p:cNvPr>
          <p:cNvGraphicFramePr/>
          <p:nvPr>
            <p:extLst/>
          </p:nvPr>
        </p:nvGraphicFramePr>
        <p:xfrm>
          <a:off x="0" y="1255816"/>
          <a:ext cx="4643079" cy="560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654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8106" y="-38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D8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32"/>
          <p:cNvGrpSpPr/>
          <p:nvPr/>
        </p:nvGrpSpPr>
        <p:grpSpPr>
          <a:xfrm>
            <a:off x="16212" y="1672196"/>
            <a:ext cx="12192000" cy="5169524"/>
            <a:chOff x="0" y="1688602"/>
            <a:chExt cx="12192000" cy="5169524"/>
          </a:xfrm>
        </p:grpSpPr>
        <p:sp>
          <p:nvSpPr>
            <p:cNvPr id="233" name="Google Shape;233;p32"/>
            <p:cNvSpPr/>
            <p:nvPr/>
          </p:nvSpPr>
          <p:spPr>
            <a:xfrm>
              <a:off x="0" y="1688602"/>
              <a:ext cx="12191999" cy="516939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0" y="1818131"/>
              <a:ext cx="12192000" cy="5039995"/>
            </a:xfrm>
            <a:custGeom>
              <a:avLst/>
              <a:gdLst/>
              <a:ahLst/>
              <a:cxnLst/>
              <a:rect l="l" t="t" r="r" b="b"/>
              <a:pathLst>
                <a:path w="12192000" h="5039995" extrusionOk="0">
                  <a:moveTo>
                    <a:pt x="12192000" y="0"/>
                  </a:moveTo>
                  <a:lnTo>
                    <a:pt x="0" y="0"/>
                  </a:lnTo>
                  <a:lnTo>
                    <a:pt x="0" y="5039868"/>
                  </a:lnTo>
                  <a:lnTo>
                    <a:pt x="12192000" y="50398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D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1524000" y="1661578"/>
            <a:ext cx="9296400" cy="20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ctr"/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The 3 “Cs” Scenarios </a:t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endParaRPr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10190988" y="5771388"/>
            <a:ext cx="2000885" cy="1087120"/>
          </a:xfrm>
          <a:custGeom>
            <a:avLst/>
            <a:gdLst/>
            <a:ahLst/>
            <a:cxnLst/>
            <a:rect l="l" t="t" r="r" b="b"/>
            <a:pathLst>
              <a:path w="2000884" h="1087120" extrusionOk="0">
                <a:moveTo>
                  <a:pt x="2000250" y="0"/>
                </a:moveTo>
                <a:lnTo>
                  <a:pt x="0" y="1086611"/>
                </a:lnTo>
                <a:lnTo>
                  <a:pt x="2000757" y="1086611"/>
                </a:lnTo>
                <a:lnTo>
                  <a:pt x="2000864" y="1035519"/>
                </a:lnTo>
                <a:lnTo>
                  <a:pt x="2000250" y="0"/>
                </a:lnTo>
                <a:close/>
              </a:path>
            </a:pathLst>
          </a:custGeom>
          <a:solidFill>
            <a:srgbClr val="008DC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2"/>
          <p:cNvSpPr txBox="1">
            <a:spLocks noGrp="1"/>
          </p:cNvSpPr>
          <p:nvPr>
            <p:ph type="dt" idx="10"/>
          </p:nvPr>
        </p:nvSpPr>
        <p:spPr>
          <a:xfrm>
            <a:off x="11018025" y="6480175"/>
            <a:ext cx="1008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Verdana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03/03/2020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81" y="6233160"/>
            <a:ext cx="1792519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6CAF26-5AEB-4537-A384-3A23E9F4D083}"/>
              </a:ext>
            </a:extLst>
          </p:cNvPr>
          <p:cNvSpPr txBox="1"/>
          <p:nvPr/>
        </p:nvSpPr>
        <p:spPr>
          <a:xfrm>
            <a:off x="2607010" y="3517191"/>
            <a:ext cx="8137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Key message: WHO believes that containment is possible in all settings. However, the measures taken by countries NOW to prepare for possible scenarios will determine the course of the outbreak. </a:t>
            </a:r>
          </a:p>
        </p:txBody>
      </p:sp>
    </p:spTree>
    <p:extLst>
      <p:ext uri="{BB962C8B-B14F-4D97-AF65-F5344CB8AC3E}">
        <p14:creationId xmlns:p14="http://schemas.microsoft.com/office/powerpoint/2010/main" val="224229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EPI-BRAIN">
      <a:dk1>
        <a:srgbClr val="383838"/>
      </a:dk1>
      <a:lt1>
        <a:srgbClr val="FFFFFF"/>
      </a:lt1>
      <a:dk2>
        <a:srgbClr val="595959"/>
      </a:dk2>
      <a:lt2>
        <a:srgbClr val="E7E6E6"/>
      </a:lt2>
      <a:accent1>
        <a:srgbClr val="005D85"/>
      </a:accent1>
      <a:accent2>
        <a:srgbClr val="008DC9"/>
      </a:accent2>
      <a:accent3>
        <a:srgbClr val="D86422"/>
      </a:accent3>
      <a:accent4>
        <a:srgbClr val="E8EFF2"/>
      </a:accent4>
      <a:accent5>
        <a:srgbClr val="18B1F1"/>
      </a:accent5>
      <a:accent6>
        <a:srgbClr val="FFFFFF"/>
      </a:accent6>
      <a:hlink>
        <a:srgbClr val="008DC9"/>
      </a:hlink>
      <a:folHlink>
        <a:srgbClr val="D8642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4F2239FE9BA4581852F406D74B8E2" ma:contentTypeVersion="9" ma:contentTypeDescription="Create a new document." ma:contentTypeScope="" ma:versionID="9aa302e9a19eb64700b65c259c4ea037">
  <xsd:schema xmlns:xsd="http://www.w3.org/2001/XMLSchema" xmlns:xs="http://www.w3.org/2001/XMLSchema" xmlns:p="http://schemas.microsoft.com/office/2006/metadata/properties" xmlns:ns3="7d3c318a-d885-4fdc-a31f-a492707abb2b" targetNamespace="http://schemas.microsoft.com/office/2006/metadata/properties" ma:root="true" ma:fieldsID="34e1d1dead40dc1ec393b97cde42d9b1" ns3:_="">
    <xsd:import namespace="7d3c318a-d885-4fdc-a31f-a492707abb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c318a-d885-4fdc-a31f-a492707ab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58052-96E6-4B02-B66E-EF64C4A3B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c318a-d885-4fdc-a31f-a492707ab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CC2741-F001-4059-BC11-9DA8E2DA9D1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d3c318a-d885-4fdc-a31f-a492707abb2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90EC2F-5618-4A06-B18C-38AA8649DB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5141</TotalTime>
  <Words>1535</Words>
  <Application>Microsoft Office PowerPoint</Application>
  <PresentationFormat>Widescreen</PresentationFormat>
  <Paragraphs>169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Century Gothic</vt:lpstr>
      <vt:lpstr>Gothic Uralic</vt:lpstr>
      <vt:lpstr>Verdana</vt:lpstr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PowerPoint Presentation</vt:lpstr>
      <vt:lpstr> Current Situation  Globally: 90,893 confirmed cases and  3,110 deaths  </vt:lpstr>
      <vt:lpstr>New Cases of COVID-19 since 1 February 2020</vt:lpstr>
      <vt:lpstr>Key epidemiological insights from China</vt:lpstr>
      <vt:lpstr>Current COVID-19 Transmission “Hotspots”  </vt:lpstr>
      <vt:lpstr>Hotspot: Italy</vt:lpstr>
      <vt:lpstr>Hotspot: Republic of Korea</vt:lpstr>
      <vt:lpstr>Hotspot: Islamic Republic of Iran</vt:lpstr>
      <vt:lpstr> The 3 “Cs” Scenarios   </vt:lpstr>
      <vt:lpstr>Objectives: DELAY, PREVENT, CARE FOR COVID-19 CASES</vt:lpstr>
      <vt:lpstr>COVID-19: Operational Planning Guidelines and COVID-19 Partners Platform to support country preparedness and response</vt:lpstr>
      <vt:lpstr>Protecting your community and family members</vt:lpstr>
      <vt:lpstr>What can I do to prevent the spread of COVID-19?</vt:lpstr>
      <vt:lpstr>Question: What is self-isolation?</vt:lpstr>
      <vt:lpstr>Question: What is self-monitoring?</vt:lpstr>
      <vt:lpstr>Science deep-dive</vt:lpstr>
      <vt:lpstr>Update on clinical features in COVID-19:  New study published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HESS, Sarah</dc:creator>
  <cp:lastModifiedBy>HESS, Sarah</cp:lastModifiedBy>
  <cp:revision>163</cp:revision>
  <cp:lastPrinted>2020-02-07T15:31:43Z</cp:lastPrinted>
  <dcterms:created xsi:type="dcterms:W3CDTF">2020-02-04T09:26:39Z</dcterms:created>
  <dcterms:modified xsi:type="dcterms:W3CDTF">2020-03-03T20:48:04Z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2020-02-04T00:00:00Z</vt:filetime>
  </property>
  <property fmtid="{D5CDD505-2E9C-101B-9397-08002B2CF9AE}" pid="5" name="ContentTypeId">
    <vt:lpwstr>0x0101002064F2239FE9BA4581852F406D74B8E2</vt:lpwstr>
  </property>
</Properties>
</file>